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6" r:id="rId2"/>
  </p:sldMasterIdLst>
  <p:notesMasterIdLst>
    <p:notesMasterId r:id="rId81"/>
  </p:notesMasterIdLst>
  <p:sldIdLst>
    <p:sldId id="256" r:id="rId3"/>
    <p:sldId id="474" r:id="rId4"/>
    <p:sldId id="520" r:id="rId5"/>
    <p:sldId id="547" r:id="rId6"/>
    <p:sldId id="562" r:id="rId7"/>
    <p:sldId id="517" r:id="rId8"/>
    <p:sldId id="502" r:id="rId9"/>
    <p:sldId id="532" r:id="rId10"/>
    <p:sldId id="566" r:id="rId11"/>
    <p:sldId id="563" r:id="rId12"/>
    <p:sldId id="536" r:id="rId13"/>
    <p:sldId id="533" r:id="rId14"/>
    <p:sldId id="537" r:id="rId15"/>
    <p:sldId id="539" r:id="rId16"/>
    <p:sldId id="541" r:id="rId17"/>
    <p:sldId id="540" r:id="rId18"/>
    <p:sldId id="542" r:id="rId19"/>
    <p:sldId id="543" r:id="rId20"/>
    <p:sldId id="544" r:id="rId21"/>
    <p:sldId id="545" r:id="rId22"/>
    <p:sldId id="538" r:id="rId23"/>
    <p:sldId id="546" r:id="rId24"/>
    <p:sldId id="567" r:id="rId25"/>
    <p:sldId id="310" r:id="rId26"/>
    <p:sldId id="503" r:id="rId27"/>
    <p:sldId id="568" r:id="rId28"/>
    <p:sldId id="569" r:id="rId29"/>
    <p:sldId id="570" r:id="rId30"/>
    <p:sldId id="573" r:id="rId31"/>
    <p:sldId id="574" r:id="rId32"/>
    <p:sldId id="575" r:id="rId33"/>
    <p:sldId id="571" r:id="rId34"/>
    <p:sldId id="311" r:id="rId35"/>
    <p:sldId id="312" r:id="rId36"/>
    <p:sldId id="319" r:id="rId37"/>
    <p:sldId id="406" r:id="rId38"/>
    <p:sldId id="572" r:id="rId39"/>
    <p:sldId id="579" r:id="rId40"/>
    <p:sldId id="577" r:id="rId41"/>
    <p:sldId id="578" r:id="rId42"/>
    <p:sldId id="582" r:id="rId43"/>
    <p:sldId id="583" r:id="rId44"/>
    <p:sldId id="585" r:id="rId45"/>
    <p:sldId id="586" r:id="rId46"/>
    <p:sldId id="587" r:id="rId47"/>
    <p:sldId id="580" r:id="rId48"/>
    <p:sldId id="581" r:id="rId49"/>
    <p:sldId id="576" r:id="rId50"/>
    <p:sldId id="588" r:id="rId51"/>
    <p:sldId id="589" r:id="rId52"/>
    <p:sldId id="591" r:id="rId53"/>
    <p:sldId id="590" r:id="rId54"/>
    <p:sldId id="331" r:id="rId55"/>
    <p:sldId id="592" r:id="rId56"/>
    <p:sldId id="264" r:id="rId57"/>
    <p:sldId id="265" r:id="rId58"/>
    <p:sldId id="266" r:id="rId59"/>
    <p:sldId id="267" r:id="rId60"/>
    <p:sldId id="510" r:id="rId61"/>
    <p:sldId id="511" r:id="rId62"/>
    <p:sldId id="512" r:id="rId63"/>
    <p:sldId id="513" r:id="rId64"/>
    <p:sldId id="268" r:id="rId65"/>
    <p:sldId id="269" r:id="rId66"/>
    <p:sldId id="270" r:id="rId67"/>
    <p:sldId id="271" r:id="rId68"/>
    <p:sldId id="272" r:id="rId69"/>
    <p:sldId id="273" r:id="rId70"/>
    <p:sldId id="274" r:id="rId71"/>
    <p:sldId id="564" r:id="rId72"/>
    <p:sldId id="565" r:id="rId73"/>
    <p:sldId id="531" r:id="rId74"/>
    <p:sldId id="480" r:id="rId75"/>
    <p:sldId id="518" r:id="rId76"/>
    <p:sldId id="469" r:id="rId77"/>
    <p:sldId id="463" r:id="rId78"/>
    <p:sldId id="408" r:id="rId79"/>
    <p:sldId id="292" r:id="rId8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82" roundtripDataSignature="AMtx7miaBNfqHTds3AtKFboosNv4pOAy4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D8FF"/>
    <a:srgbClr val="0092FF"/>
    <a:srgbClr val="4D110A"/>
    <a:srgbClr val="941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7D99DF0-3CE4-47CC-AF91-CF25A88CF8B1}">
  <a:tblStyle styleId="{A7D99DF0-3CE4-47CC-AF91-CF25A88CF8B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FF0"/>
          </a:solidFill>
        </a:fill>
      </a:tcStyle>
    </a:wholeTbl>
    <a:band1H>
      <a:tcTxStyle b="off" i="off"/>
      <a:tcStyle>
        <a:tcBdr/>
        <a:fill>
          <a:solidFill>
            <a:srgbClr val="CADDE1"/>
          </a:solidFill>
        </a:fill>
      </a:tcStyle>
    </a:band1H>
    <a:band2H>
      <a:tcTxStyle b="off" i="off"/>
      <a:tcStyle>
        <a:tcBdr/>
      </a:tcStyle>
    </a:band2H>
    <a:band1V>
      <a:tcTxStyle b="off" i="off"/>
      <a:tcStyle>
        <a:tcBdr/>
        <a:fill>
          <a:solidFill>
            <a:srgbClr val="CADDE1"/>
          </a:solidFill>
        </a:fill>
      </a:tcStyle>
    </a:band1V>
    <a:band2V>
      <a:tcTxStyle b="off" i="off"/>
      <a:tcStyle>
        <a:tcBdr/>
      </a:tcStyle>
    </a:band2V>
    <a:lastCol>
      <a:tcTxStyle b="on" i="off">
        <a:font>
          <a:latin typeface="Arial"/>
          <a:ea typeface="Arial"/>
          <a:cs typeface="Arial"/>
        </a:font>
        <a:schemeClr val="lt1"/>
      </a:tcTxStyle>
      <a:tcStyle>
        <a:tcBdr/>
        <a:fill>
          <a:solidFill>
            <a:schemeClr val="accent5"/>
          </a:solidFill>
        </a:fill>
      </a:tcStyle>
    </a:lastCol>
    <a:firstCol>
      <a:tcTxStyle b="on" i="off">
        <a:font>
          <a:latin typeface="Arial"/>
          <a:ea typeface="Arial"/>
          <a:cs typeface="Arial"/>
        </a:font>
        <a:schemeClr val="lt1"/>
      </a:tcTxStyle>
      <a:tcStyle>
        <a:tcBdr/>
        <a:fill>
          <a:solidFill>
            <a:schemeClr val="accent5"/>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b="off" i="off"/>
      <a:tcStyle>
        <a:tcBdr/>
      </a:tcStyle>
    </a:neCell>
    <a:nwCell>
      <a:tcTxStyle b="off" i="off"/>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07"/>
  </p:normalViewPr>
  <p:slideViewPr>
    <p:cSldViewPr snapToGrid="0" snapToObjects="1">
      <p:cViewPr>
        <p:scale>
          <a:sx n="95" d="100"/>
          <a:sy n="95" d="100"/>
        </p:scale>
        <p:origin x="1216"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customschemas.google.com/relationships/presentationmetadata" Target="meta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579582-F224-9249-B50B-7D4855CA5E6E}" type="doc">
      <dgm:prSet loTypeId="urn:microsoft.com/office/officeart/2005/8/layout/default" loCatId="" qsTypeId="urn:microsoft.com/office/officeart/2005/8/quickstyle/simple1" qsCatId="simple" csTypeId="urn:microsoft.com/office/officeart/2005/8/colors/colorful2" csCatId="colorful" phldr="1"/>
      <dgm:spPr/>
      <dgm:t>
        <a:bodyPr/>
        <a:lstStyle/>
        <a:p>
          <a:endParaRPr lang="en-US"/>
        </a:p>
      </dgm:t>
    </dgm:pt>
    <dgm:pt modelId="{63C6227A-CA9D-DB4E-8C83-FE635D4B8B92}">
      <dgm:prSet phldrT="[Text]" custT="1"/>
      <dgm:spPr>
        <a:xfrm>
          <a:off x="0" y="98739"/>
          <a:ext cx="2630283" cy="1578170"/>
        </a:xfrm>
        <a:prstGeom prst="rect">
          <a:avLst/>
        </a:prstGeom>
        <a:solidFill>
          <a:srgbClr val="C0504D">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Privacy</a:t>
          </a:r>
        </a:p>
      </dgm:t>
    </dgm:pt>
    <dgm:pt modelId="{4387115A-EBD8-474A-9FE3-7D304E866D0D}" type="parTrans" cxnId="{C64BF992-E95D-864F-BC0E-6DCD7A5174E0}">
      <dgm:prSet/>
      <dgm:spPr/>
      <dgm:t>
        <a:bodyPr/>
        <a:lstStyle/>
        <a:p>
          <a:endParaRPr lang="en-US"/>
        </a:p>
      </dgm:t>
    </dgm:pt>
    <dgm:pt modelId="{ECFE99F0-3EA6-AE44-BB32-F705CFC04B42}" type="sibTrans" cxnId="{C64BF992-E95D-864F-BC0E-6DCD7A5174E0}">
      <dgm:prSet/>
      <dgm:spPr/>
      <dgm:t>
        <a:bodyPr/>
        <a:lstStyle/>
        <a:p>
          <a:endParaRPr lang="en-US"/>
        </a:p>
      </dgm:t>
    </dgm:pt>
    <dgm:pt modelId="{FDCD6ACD-B077-454D-944E-86E7E3350F79}">
      <dgm:prSet phldrT="[Text]" custT="1"/>
      <dgm:spPr>
        <a:xfrm>
          <a:off x="2893312" y="98739"/>
          <a:ext cx="2630283" cy="1578170"/>
        </a:xfrm>
        <a:prstGeom prst="rect">
          <a:avLst/>
        </a:prstGeom>
        <a:solidFill>
          <a:srgbClr val="C0504D">
            <a:hueOff val="1170380"/>
            <a:satOff val="-1460"/>
            <a:lumOff val="343"/>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Data Ownership</a:t>
          </a:r>
        </a:p>
      </dgm:t>
    </dgm:pt>
    <dgm:pt modelId="{5C5116C5-DFE3-4246-8B21-8683F07147AB}" type="parTrans" cxnId="{AD661072-6B96-4044-B298-8A087555795C}">
      <dgm:prSet/>
      <dgm:spPr/>
      <dgm:t>
        <a:bodyPr/>
        <a:lstStyle/>
        <a:p>
          <a:endParaRPr lang="en-US"/>
        </a:p>
      </dgm:t>
    </dgm:pt>
    <dgm:pt modelId="{88F5AB8F-4ED6-134A-97F4-933723876EF5}" type="sibTrans" cxnId="{AD661072-6B96-4044-B298-8A087555795C}">
      <dgm:prSet/>
      <dgm:spPr/>
      <dgm:t>
        <a:bodyPr/>
        <a:lstStyle/>
        <a:p>
          <a:endParaRPr lang="en-US"/>
        </a:p>
      </dgm:t>
    </dgm:pt>
    <dgm:pt modelId="{1A161DD2-BA9A-1F41-AAB0-05E72D64E065}">
      <dgm:prSet phldrT="[Text]" custT="1"/>
      <dgm:spPr>
        <a:xfrm>
          <a:off x="5786624" y="98739"/>
          <a:ext cx="2630283" cy="1578170"/>
        </a:xfrm>
        <a:prstGeom prst="rect">
          <a:avLst/>
        </a:prstGeom>
        <a:solidFill>
          <a:srgbClr val="C0504D">
            <a:hueOff val="2340759"/>
            <a:satOff val="-2919"/>
            <a:lumOff val="686"/>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Bias, Equity, &amp; Fairness</a:t>
          </a:r>
        </a:p>
      </dgm:t>
    </dgm:pt>
    <dgm:pt modelId="{249F4864-D1F2-2040-B2D9-70E1F329184F}" type="parTrans" cxnId="{9BCE4FF1-6E9A-7F46-B647-F45414868204}">
      <dgm:prSet/>
      <dgm:spPr/>
      <dgm:t>
        <a:bodyPr/>
        <a:lstStyle/>
        <a:p>
          <a:endParaRPr lang="en-US"/>
        </a:p>
      </dgm:t>
    </dgm:pt>
    <dgm:pt modelId="{D0DCE181-6F11-834E-9404-5B76BEA7F348}" type="sibTrans" cxnId="{9BCE4FF1-6E9A-7F46-B647-F45414868204}">
      <dgm:prSet/>
      <dgm:spPr/>
      <dgm:t>
        <a:bodyPr/>
        <a:lstStyle/>
        <a:p>
          <a:endParaRPr lang="en-US"/>
        </a:p>
      </dgm:t>
    </dgm:pt>
    <dgm:pt modelId="{03CB7B9E-D47A-BF4B-8BD0-A43768780FB3}">
      <dgm:prSet phldrT="[Text]" custT="1"/>
      <dgm:spPr>
        <a:xfrm>
          <a:off x="1446656" y="1939937"/>
          <a:ext cx="2630283" cy="1578170"/>
        </a:xfrm>
        <a:prstGeom prst="rect">
          <a:avLst/>
        </a:prstGeom>
        <a:solidFill>
          <a:srgbClr val="C0504D">
            <a:hueOff val="3511139"/>
            <a:satOff val="-4379"/>
            <a:lumOff val="1030"/>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Transparency</a:t>
          </a:r>
        </a:p>
      </dgm:t>
    </dgm:pt>
    <dgm:pt modelId="{F40C0003-FB17-DD49-841B-811AE9B278F4}" type="parTrans" cxnId="{056DE792-C45E-0C4F-B746-40FD5FE6ECA3}">
      <dgm:prSet/>
      <dgm:spPr/>
      <dgm:t>
        <a:bodyPr/>
        <a:lstStyle/>
        <a:p>
          <a:endParaRPr lang="en-US"/>
        </a:p>
      </dgm:t>
    </dgm:pt>
    <dgm:pt modelId="{70980FD5-DAA3-A143-A71B-92CC869748E4}" type="sibTrans" cxnId="{056DE792-C45E-0C4F-B746-40FD5FE6ECA3}">
      <dgm:prSet/>
      <dgm:spPr/>
      <dgm:t>
        <a:bodyPr/>
        <a:lstStyle/>
        <a:p>
          <a:endParaRPr lang="en-US"/>
        </a:p>
      </dgm:t>
    </dgm:pt>
    <dgm:pt modelId="{97F13F62-187A-004F-8568-BDAB70D363F0}">
      <dgm:prSet phldrT="[Text]" custT="1"/>
      <dgm:spPr>
        <a:xfrm>
          <a:off x="4339968" y="1939937"/>
          <a:ext cx="2630283" cy="1578170"/>
        </a:xfrm>
        <a:prstGeom prst="rect">
          <a:avLst/>
        </a:prstGeom>
        <a:solidFill>
          <a:srgbClr val="C0504D">
            <a:hueOff val="4681519"/>
            <a:satOff val="-5839"/>
            <a:lumOff val="1373"/>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Trustworthiness and Accountability</a:t>
          </a:r>
        </a:p>
      </dgm:t>
    </dgm:pt>
    <dgm:pt modelId="{52306423-6E35-DE43-821A-00A55D36BB28}" type="parTrans" cxnId="{B61AFEA1-29D3-2E43-B0B6-3ED4B8DCF23F}">
      <dgm:prSet/>
      <dgm:spPr/>
      <dgm:t>
        <a:bodyPr/>
        <a:lstStyle/>
        <a:p>
          <a:endParaRPr lang="en-US"/>
        </a:p>
      </dgm:t>
    </dgm:pt>
    <dgm:pt modelId="{9509CBFD-D73F-3B46-8605-DC590288199D}" type="sibTrans" cxnId="{B61AFEA1-29D3-2E43-B0B6-3ED4B8DCF23F}">
      <dgm:prSet/>
      <dgm:spPr/>
      <dgm:t>
        <a:bodyPr/>
        <a:lstStyle/>
        <a:p>
          <a:endParaRPr lang="en-US"/>
        </a:p>
      </dgm:t>
    </dgm:pt>
    <dgm:pt modelId="{9CB038ED-3A36-754A-8726-7115A9798D9F}" type="pres">
      <dgm:prSet presAssocID="{5C579582-F224-9249-B50B-7D4855CA5E6E}" presName="diagram" presStyleCnt="0">
        <dgm:presLayoutVars>
          <dgm:dir/>
          <dgm:resizeHandles val="exact"/>
        </dgm:presLayoutVars>
      </dgm:prSet>
      <dgm:spPr/>
    </dgm:pt>
    <dgm:pt modelId="{791EAD40-A10E-2C44-88BB-E254D1FEED2A}" type="pres">
      <dgm:prSet presAssocID="{63C6227A-CA9D-DB4E-8C83-FE635D4B8B92}" presName="node" presStyleLbl="node1" presStyleIdx="0" presStyleCnt="5">
        <dgm:presLayoutVars>
          <dgm:bulletEnabled val="1"/>
        </dgm:presLayoutVars>
      </dgm:prSet>
      <dgm:spPr/>
    </dgm:pt>
    <dgm:pt modelId="{08B34DEE-75D2-7047-8F76-0202887FE396}" type="pres">
      <dgm:prSet presAssocID="{ECFE99F0-3EA6-AE44-BB32-F705CFC04B42}" presName="sibTrans" presStyleCnt="0"/>
      <dgm:spPr/>
    </dgm:pt>
    <dgm:pt modelId="{5DF36080-AA5F-044B-9B2D-18470035B1FB}" type="pres">
      <dgm:prSet presAssocID="{FDCD6ACD-B077-454D-944E-86E7E3350F79}" presName="node" presStyleLbl="node1" presStyleIdx="1" presStyleCnt="5">
        <dgm:presLayoutVars>
          <dgm:bulletEnabled val="1"/>
        </dgm:presLayoutVars>
      </dgm:prSet>
      <dgm:spPr/>
    </dgm:pt>
    <dgm:pt modelId="{6963F5FC-04A1-6A43-B31E-10B7B12BF0DE}" type="pres">
      <dgm:prSet presAssocID="{88F5AB8F-4ED6-134A-97F4-933723876EF5}" presName="sibTrans" presStyleCnt="0"/>
      <dgm:spPr/>
    </dgm:pt>
    <dgm:pt modelId="{73313321-B089-6142-89C3-6254719B2389}" type="pres">
      <dgm:prSet presAssocID="{1A161DD2-BA9A-1F41-AAB0-05E72D64E065}" presName="node" presStyleLbl="node1" presStyleIdx="2" presStyleCnt="5">
        <dgm:presLayoutVars>
          <dgm:bulletEnabled val="1"/>
        </dgm:presLayoutVars>
      </dgm:prSet>
      <dgm:spPr/>
    </dgm:pt>
    <dgm:pt modelId="{60A9DBD8-E73E-FC44-B7B3-C40A7E9D9A77}" type="pres">
      <dgm:prSet presAssocID="{D0DCE181-6F11-834E-9404-5B76BEA7F348}" presName="sibTrans" presStyleCnt="0"/>
      <dgm:spPr/>
    </dgm:pt>
    <dgm:pt modelId="{EF08E376-4E26-284A-B04A-2272E2B37BE4}" type="pres">
      <dgm:prSet presAssocID="{03CB7B9E-D47A-BF4B-8BD0-A43768780FB3}" presName="node" presStyleLbl="node1" presStyleIdx="3" presStyleCnt="5">
        <dgm:presLayoutVars>
          <dgm:bulletEnabled val="1"/>
        </dgm:presLayoutVars>
      </dgm:prSet>
      <dgm:spPr/>
    </dgm:pt>
    <dgm:pt modelId="{ACCFA2FA-3F6D-C647-A96E-5BBE8D7E70AD}" type="pres">
      <dgm:prSet presAssocID="{70980FD5-DAA3-A143-A71B-92CC869748E4}" presName="sibTrans" presStyleCnt="0"/>
      <dgm:spPr/>
    </dgm:pt>
    <dgm:pt modelId="{6716D9F6-4AA6-A540-8569-2BA0DEE70F42}" type="pres">
      <dgm:prSet presAssocID="{97F13F62-187A-004F-8568-BDAB70D363F0}" presName="node" presStyleLbl="node1" presStyleIdx="4" presStyleCnt="5">
        <dgm:presLayoutVars>
          <dgm:bulletEnabled val="1"/>
        </dgm:presLayoutVars>
      </dgm:prSet>
      <dgm:spPr/>
    </dgm:pt>
  </dgm:ptLst>
  <dgm:cxnLst>
    <dgm:cxn modelId="{AC9D0668-3DB7-784C-A02A-59653F4D58CC}" type="presOf" srcId="{97F13F62-187A-004F-8568-BDAB70D363F0}" destId="{6716D9F6-4AA6-A540-8569-2BA0DEE70F42}" srcOrd="0" destOrd="0" presId="urn:microsoft.com/office/officeart/2005/8/layout/default"/>
    <dgm:cxn modelId="{AD661072-6B96-4044-B298-8A087555795C}" srcId="{5C579582-F224-9249-B50B-7D4855CA5E6E}" destId="{FDCD6ACD-B077-454D-944E-86E7E3350F79}" srcOrd="1" destOrd="0" parTransId="{5C5116C5-DFE3-4246-8B21-8683F07147AB}" sibTransId="{88F5AB8F-4ED6-134A-97F4-933723876EF5}"/>
    <dgm:cxn modelId="{4DB2F58B-01BC-D844-A4CB-3CBC54FF0225}" type="presOf" srcId="{1A161DD2-BA9A-1F41-AAB0-05E72D64E065}" destId="{73313321-B089-6142-89C3-6254719B2389}" srcOrd="0" destOrd="0" presId="urn:microsoft.com/office/officeart/2005/8/layout/default"/>
    <dgm:cxn modelId="{C6506E8F-6D52-9148-A9D1-21B40907EC00}" type="presOf" srcId="{FDCD6ACD-B077-454D-944E-86E7E3350F79}" destId="{5DF36080-AA5F-044B-9B2D-18470035B1FB}" srcOrd="0" destOrd="0" presId="urn:microsoft.com/office/officeart/2005/8/layout/default"/>
    <dgm:cxn modelId="{056DE792-C45E-0C4F-B746-40FD5FE6ECA3}" srcId="{5C579582-F224-9249-B50B-7D4855CA5E6E}" destId="{03CB7B9E-D47A-BF4B-8BD0-A43768780FB3}" srcOrd="3" destOrd="0" parTransId="{F40C0003-FB17-DD49-841B-811AE9B278F4}" sibTransId="{70980FD5-DAA3-A143-A71B-92CC869748E4}"/>
    <dgm:cxn modelId="{C64BF992-E95D-864F-BC0E-6DCD7A5174E0}" srcId="{5C579582-F224-9249-B50B-7D4855CA5E6E}" destId="{63C6227A-CA9D-DB4E-8C83-FE635D4B8B92}" srcOrd="0" destOrd="0" parTransId="{4387115A-EBD8-474A-9FE3-7D304E866D0D}" sibTransId="{ECFE99F0-3EA6-AE44-BB32-F705CFC04B42}"/>
    <dgm:cxn modelId="{B61AFEA1-29D3-2E43-B0B6-3ED4B8DCF23F}" srcId="{5C579582-F224-9249-B50B-7D4855CA5E6E}" destId="{97F13F62-187A-004F-8568-BDAB70D363F0}" srcOrd="4" destOrd="0" parTransId="{52306423-6E35-DE43-821A-00A55D36BB28}" sibTransId="{9509CBFD-D73F-3B46-8605-DC590288199D}"/>
    <dgm:cxn modelId="{D84315A8-006D-DA41-97BE-4C21FE6823B2}" type="presOf" srcId="{5C579582-F224-9249-B50B-7D4855CA5E6E}" destId="{9CB038ED-3A36-754A-8726-7115A9798D9F}" srcOrd="0" destOrd="0" presId="urn:microsoft.com/office/officeart/2005/8/layout/default"/>
    <dgm:cxn modelId="{CDA80CCB-0378-264F-80E4-8D590F923F27}" type="presOf" srcId="{03CB7B9E-D47A-BF4B-8BD0-A43768780FB3}" destId="{EF08E376-4E26-284A-B04A-2272E2B37BE4}" srcOrd="0" destOrd="0" presId="urn:microsoft.com/office/officeart/2005/8/layout/default"/>
    <dgm:cxn modelId="{732391E5-2946-7944-AC24-D3D096B91CD3}" type="presOf" srcId="{63C6227A-CA9D-DB4E-8C83-FE635D4B8B92}" destId="{791EAD40-A10E-2C44-88BB-E254D1FEED2A}" srcOrd="0" destOrd="0" presId="urn:microsoft.com/office/officeart/2005/8/layout/default"/>
    <dgm:cxn modelId="{9BCE4FF1-6E9A-7F46-B647-F45414868204}" srcId="{5C579582-F224-9249-B50B-7D4855CA5E6E}" destId="{1A161DD2-BA9A-1F41-AAB0-05E72D64E065}" srcOrd="2" destOrd="0" parTransId="{249F4864-D1F2-2040-B2D9-70E1F329184F}" sibTransId="{D0DCE181-6F11-834E-9404-5B76BEA7F348}"/>
    <dgm:cxn modelId="{B12CEA2B-6334-4D40-BDB5-FAC888658397}" type="presParOf" srcId="{9CB038ED-3A36-754A-8726-7115A9798D9F}" destId="{791EAD40-A10E-2C44-88BB-E254D1FEED2A}" srcOrd="0" destOrd="0" presId="urn:microsoft.com/office/officeart/2005/8/layout/default"/>
    <dgm:cxn modelId="{EC02AFC4-2AC0-5B4E-8A36-A6AF238B71F9}" type="presParOf" srcId="{9CB038ED-3A36-754A-8726-7115A9798D9F}" destId="{08B34DEE-75D2-7047-8F76-0202887FE396}" srcOrd="1" destOrd="0" presId="urn:microsoft.com/office/officeart/2005/8/layout/default"/>
    <dgm:cxn modelId="{26D4B414-95EB-D440-B12D-9D97C0B59013}" type="presParOf" srcId="{9CB038ED-3A36-754A-8726-7115A9798D9F}" destId="{5DF36080-AA5F-044B-9B2D-18470035B1FB}" srcOrd="2" destOrd="0" presId="urn:microsoft.com/office/officeart/2005/8/layout/default"/>
    <dgm:cxn modelId="{A29377B6-301C-AB43-84FE-37803A747EAC}" type="presParOf" srcId="{9CB038ED-3A36-754A-8726-7115A9798D9F}" destId="{6963F5FC-04A1-6A43-B31E-10B7B12BF0DE}" srcOrd="3" destOrd="0" presId="urn:microsoft.com/office/officeart/2005/8/layout/default"/>
    <dgm:cxn modelId="{6D59BA24-0C86-AA44-8C1A-8F34235D1DCC}" type="presParOf" srcId="{9CB038ED-3A36-754A-8726-7115A9798D9F}" destId="{73313321-B089-6142-89C3-6254719B2389}" srcOrd="4" destOrd="0" presId="urn:microsoft.com/office/officeart/2005/8/layout/default"/>
    <dgm:cxn modelId="{4911F024-468A-8B4D-A41C-F8BCC13E6CB7}" type="presParOf" srcId="{9CB038ED-3A36-754A-8726-7115A9798D9F}" destId="{60A9DBD8-E73E-FC44-B7B3-C40A7E9D9A77}" srcOrd="5" destOrd="0" presId="urn:microsoft.com/office/officeart/2005/8/layout/default"/>
    <dgm:cxn modelId="{3CDAFCD7-783B-E54D-AB72-50BC54D14C78}" type="presParOf" srcId="{9CB038ED-3A36-754A-8726-7115A9798D9F}" destId="{EF08E376-4E26-284A-B04A-2272E2B37BE4}" srcOrd="6" destOrd="0" presId="urn:microsoft.com/office/officeart/2005/8/layout/default"/>
    <dgm:cxn modelId="{46B4496F-C613-5843-9286-30423178D958}" type="presParOf" srcId="{9CB038ED-3A36-754A-8726-7115A9798D9F}" destId="{ACCFA2FA-3F6D-C647-A96E-5BBE8D7E70AD}" srcOrd="7" destOrd="0" presId="urn:microsoft.com/office/officeart/2005/8/layout/default"/>
    <dgm:cxn modelId="{4C162F1D-4E9E-764D-93E3-FC3BCCC637B5}" type="presParOf" srcId="{9CB038ED-3A36-754A-8726-7115A9798D9F}" destId="{6716D9F6-4AA6-A540-8569-2BA0DEE70F42}"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579582-F224-9249-B50B-7D4855CA5E6E}" type="doc">
      <dgm:prSet loTypeId="urn:microsoft.com/office/officeart/2005/8/layout/default" loCatId="" qsTypeId="urn:microsoft.com/office/officeart/2005/8/quickstyle/simple1" qsCatId="simple" csTypeId="urn:microsoft.com/office/officeart/2005/8/colors/colorful2" csCatId="colorful" phldr="1"/>
      <dgm:spPr/>
      <dgm:t>
        <a:bodyPr/>
        <a:lstStyle/>
        <a:p>
          <a:endParaRPr lang="en-US"/>
        </a:p>
      </dgm:t>
    </dgm:pt>
    <dgm:pt modelId="{63C6227A-CA9D-DB4E-8C83-FE635D4B8B92}">
      <dgm:prSet phldrT="[Text]" custT="1"/>
      <dgm:spPr>
        <a:xfrm>
          <a:off x="0" y="98739"/>
          <a:ext cx="2630283" cy="1578170"/>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Privacy</a:t>
          </a:r>
        </a:p>
      </dgm:t>
    </dgm:pt>
    <dgm:pt modelId="{4387115A-EBD8-474A-9FE3-7D304E866D0D}" type="parTrans" cxnId="{C64BF992-E95D-864F-BC0E-6DCD7A5174E0}">
      <dgm:prSet/>
      <dgm:spPr/>
      <dgm:t>
        <a:bodyPr/>
        <a:lstStyle/>
        <a:p>
          <a:endParaRPr lang="en-US"/>
        </a:p>
      </dgm:t>
    </dgm:pt>
    <dgm:pt modelId="{ECFE99F0-3EA6-AE44-BB32-F705CFC04B42}" type="sibTrans" cxnId="{C64BF992-E95D-864F-BC0E-6DCD7A5174E0}">
      <dgm:prSet/>
      <dgm:spPr/>
      <dgm:t>
        <a:bodyPr/>
        <a:lstStyle/>
        <a:p>
          <a:endParaRPr lang="en-US"/>
        </a:p>
      </dgm:t>
    </dgm:pt>
    <dgm:pt modelId="{FDCD6ACD-B077-454D-944E-86E7E3350F79}">
      <dgm:prSet phldrT="[Text]" custT="1"/>
      <dgm:spPr>
        <a:xfrm>
          <a:off x="2893312" y="98739"/>
          <a:ext cx="2630283" cy="1578170"/>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Data Ownership</a:t>
          </a:r>
        </a:p>
      </dgm:t>
    </dgm:pt>
    <dgm:pt modelId="{5C5116C5-DFE3-4246-8B21-8683F07147AB}" type="parTrans" cxnId="{AD661072-6B96-4044-B298-8A087555795C}">
      <dgm:prSet/>
      <dgm:spPr/>
      <dgm:t>
        <a:bodyPr/>
        <a:lstStyle/>
        <a:p>
          <a:endParaRPr lang="en-US"/>
        </a:p>
      </dgm:t>
    </dgm:pt>
    <dgm:pt modelId="{88F5AB8F-4ED6-134A-97F4-933723876EF5}" type="sibTrans" cxnId="{AD661072-6B96-4044-B298-8A087555795C}">
      <dgm:prSet/>
      <dgm:spPr/>
      <dgm:t>
        <a:bodyPr/>
        <a:lstStyle/>
        <a:p>
          <a:endParaRPr lang="en-US"/>
        </a:p>
      </dgm:t>
    </dgm:pt>
    <dgm:pt modelId="{1A161DD2-BA9A-1F41-AAB0-05E72D64E065}">
      <dgm:prSet phldrT="[Text]" custT="1"/>
      <dgm:spPr>
        <a:xfrm>
          <a:off x="5786624" y="98739"/>
          <a:ext cx="2630283" cy="1578170"/>
        </a:xfrm>
        <a:prstGeom prst="rect">
          <a:avLst/>
        </a:prstGeom>
        <a:solidFill>
          <a:srgbClr val="4D110A"/>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Bias, Equity, &amp; Fairness</a:t>
          </a:r>
        </a:p>
      </dgm:t>
    </dgm:pt>
    <dgm:pt modelId="{249F4864-D1F2-2040-B2D9-70E1F329184F}" type="parTrans" cxnId="{9BCE4FF1-6E9A-7F46-B647-F45414868204}">
      <dgm:prSet/>
      <dgm:spPr/>
      <dgm:t>
        <a:bodyPr/>
        <a:lstStyle/>
        <a:p>
          <a:endParaRPr lang="en-US"/>
        </a:p>
      </dgm:t>
    </dgm:pt>
    <dgm:pt modelId="{D0DCE181-6F11-834E-9404-5B76BEA7F348}" type="sibTrans" cxnId="{9BCE4FF1-6E9A-7F46-B647-F45414868204}">
      <dgm:prSet/>
      <dgm:spPr/>
      <dgm:t>
        <a:bodyPr/>
        <a:lstStyle/>
        <a:p>
          <a:endParaRPr lang="en-US"/>
        </a:p>
      </dgm:t>
    </dgm:pt>
    <dgm:pt modelId="{03CB7B9E-D47A-BF4B-8BD0-A43768780FB3}">
      <dgm:prSet phldrT="[Text]" custT="1"/>
      <dgm:spPr>
        <a:xfrm>
          <a:off x="1446656" y="1939937"/>
          <a:ext cx="2630283" cy="1578170"/>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Transparency</a:t>
          </a:r>
        </a:p>
      </dgm:t>
    </dgm:pt>
    <dgm:pt modelId="{F40C0003-FB17-DD49-841B-811AE9B278F4}" type="parTrans" cxnId="{056DE792-C45E-0C4F-B746-40FD5FE6ECA3}">
      <dgm:prSet/>
      <dgm:spPr/>
      <dgm:t>
        <a:bodyPr/>
        <a:lstStyle/>
        <a:p>
          <a:endParaRPr lang="en-US"/>
        </a:p>
      </dgm:t>
    </dgm:pt>
    <dgm:pt modelId="{70980FD5-DAA3-A143-A71B-92CC869748E4}" type="sibTrans" cxnId="{056DE792-C45E-0C4F-B746-40FD5FE6ECA3}">
      <dgm:prSet/>
      <dgm:spPr/>
      <dgm:t>
        <a:bodyPr/>
        <a:lstStyle/>
        <a:p>
          <a:endParaRPr lang="en-US"/>
        </a:p>
      </dgm:t>
    </dgm:pt>
    <dgm:pt modelId="{97F13F62-187A-004F-8568-BDAB70D363F0}">
      <dgm:prSet phldrT="[Text]" custT="1"/>
      <dgm:spPr>
        <a:xfrm>
          <a:off x="4339968" y="1939937"/>
          <a:ext cx="2630283" cy="1578170"/>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Trustworthiness and Accountability</a:t>
          </a:r>
        </a:p>
      </dgm:t>
    </dgm:pt>
    <dgm:pt modelId="{52306423-6E35-DE43-821A-00A55D36BB28}" type="parTrans" cxnId="{B61AFEA1-29D3-2E43-B0B6-3ED4B8DCF23F}">
      <dgm:prSet/>
      <dgm:spPr/>
      <dgm:t>
        <a:bodyPr/>
        <a:lstStyle/>
        <a:p>
          <a:endParaRPr lang="en-US"/>
        </a:p>
      </dgm:t>
    </dgm:pt>
    <dgm:pt modelId="{9509CBFD-D73F-3B46-8605-DC590288199D}" type="sibTrans" cxnId="{B61AFEA1-29D3-2E43-B0B6-3ED4B8DCF23F}">
      <dgm:prSet/>
      <dgm:spPr/>
      <dgm:t>
        <a:bodyPr/>
        <a:lstStyle/>
        <a:p>
          <a:endParaRPr lang="en-US"/>
        </a:p>
      </dgm:t>
    </dgm:pt>
    <dgm:pt modelId="{9CB038ED-3A36-754A-8726-7115A9798D9F}" type="pres">
      <dgm:prSet presAssocID="{5C579582-F224-9249-B50B-7D4855CA5E6E}" presName="diagram" presStyleCnt="0">
        <dgm:presLayoutVars>
          <dgm:dir/>
          <dgm:resizeHandles val="exact"/>
        </dgm:presLayoutVars>
      </dgm:prSet>
      <dgm:spPr/>
    </dgm:pt>
    <dgm:pt modelId="{791EAD40-A10E-2C44-88BB-E254D1FEED2A}" type="pres">
      <dgm:prSet presAssocID="{63C6227A-CA9D-DB4E-8C83-FE635D4B8B92}" presName="node" presStyleLbl="node1" presStyleIdx="0" presStyleCnt="5">
        <dgm:presLayoutVars>
          <dgm:bulletEnabled val="1"/>
        </dgm:presLayoutVars>
      </dgm:prSet>
      <dgm:spPr/>
    </dgm:pt>
    <dgm:pt modelId="{08B34DEE-75D2-7047-8F76-0202887FE396}" type="pres">
      <dgm:prSet presAssocID="{ECFE99F0-3EA6-AE44-BB32-F705CFC04B42}" presName="sibTrans" presStyleCnt="0"/>
      <dgm:spPr/>
    </dgm:pt>
    <dgm:pt modelId="{5DF36080-AA5F-044B-9B2D-18470035B1FB}" type="pres">
      <dgm:prSet presAssocID="{FDCD6ACD-B077-454D-944E-86E7E3350F79}" presName="node" presStyleLbl="node1" presStyleIdx="1" presStyleCnt="5">
        <dgm:presLayoutVars>
          <dgm:bulletEnabled val="1"/>
        </dgm:presLayoutVars>
      </dgm:prSet>
      <dgm:spPr/>
    </dgm:pt>
    <dgm:pt modelId="{6963F5FC-04A1-6A43-B31E-10B7B12BF0DE}" type="pres">
      <dgm:prSet presAssocID="{88F5AB8F-4ED6-134A-97F4-933723876EF5}" presName="sibTrans" presStyleCnt="0"/>
      <dgm:spPr/>
    </dgm:pt>
    <dgm:pt modelId="{73313321-B089-6142-89C3-6254719B2389}" type="pres">
      <dgm:prSet presAssocID="{1A161DD2-BA9A-1F41-AAB0-05E72D64E065}" presName="node" presStyleLbl="node1" presStyleIdx="2" presStyleCnt="5">
        <dgm:presLayoutVars>
          <dgm:bulletEnabled val="1"/>
        </dgm:presLayoutVars>
      </dgm:prSet>
      <dgm:spPr/>
    </dgm:pt>
    <dgm:pt modelId="{60A9DBD8-E73E-FC44-B7B3-C40A7E9D9A77}" type="pres">
      <dgm:prSet presAssocID="{D0DCE181-6F11-834E-9404-5B76BEA7F348}" presName="sibTrans" presStyleCnt="0"/>
      <dgm:spPr/>
    </dgm:pt>
    <dgm:pt modelId="{EF08E376-4E26-284A-B04A-2272E2B37BE4}" type="pres">
      <dgm:prSet presAssocID="{03CB7B9E-D47A-BF4B-8BD0-A43768780FB3}" presName="node" presStyleLbl="node1" presStyleIdx="3" presStyleCnt="5">
        <dgm:presLayoutVars>
          <dgm:bulletEnabled val="1"/>
        </dgm:presLayoutVars>
      </dgm:prSet>
      <dgm:spPr/>
    </dgm:pt>
    <dgm:pt modelId="{ACCFA2FA-3F6D-C647-A96E-5BBE8D7E70AD}" type="pres">
      <dgm:prSet presAssocID="{70980FD5-DAA3-A143-A71B-92CC869748E4}" presName="sibTrans" presStyleCnt="0"/>
      <dgm:spPr/>
    </dgm:pt>
    <dgm:pt modelId="{6716D9F6-4AA6-A540-8569-2BA0DEE70F42}" type="pres">
      <dgm:prSet presAssocID="{97F13F62-187A-004F-8568-BDAB70D363F0}" presName="node" presStyleLbl="node1" presStyleIdx="4" presStyleCnt="5">
        <dgm:presLayoutVars>
          <dgm:bulletEnabled val="1"/>
        </dgm:presLayoutVars>
      </dgm:prSet>
      <dgm:spPr/>
    </dgm:pt>
  </dgm:ptLst>
  <dgm:cxnLst>
    <dgm:cxn modelId="{AC9D0668-3DB7-784C-A02A-59653F4D58CC}" type="presOf" srcId="{97F13F62-187A-004F-8568-BDAB70D363F0}" destId="{6716D9F6-4AA6-A540-8569-2BA0DEE70F42}" srcOrd="0" destOrd="0" presId="urn:microsoft.com/office/officeart/2005/8/layout/default"/>
    <dgm:cxn modelId="{AD661072-6B96-4044-B298-8A087555795C}" srcId="{5C579582-F224-9249-B50B-7D4855CA5E6E}" destId="{FDCD6ACD-B077-454D-944E-86E7E3350F79}" srcOrd="1" destOrd="0" parTransId="{5C5116C5-DFE3-4246-8B21-8683F07147AB}" sibTransId="{88F5AB8F-4ED6-134A-97F4-933723876EF5}"/>
    <dgm:cxn modelId="{4DB2F58B-01BC-D844-A4CB-3CBC54FF0225}" type="presOf" srcId="{1A161DD2-BA9A-1F41-AAB0-05E72D64E065}" destId="{73313321-B089-6142-89C3-6254719B2389}" srcOrd="0" destOrd="0" presId="urn:microsoft.com/office/officeart/2005/8/layout/default"/>
    <dgm:cxn modelId="{C6506E8F-6D52-9148-A9D1-21B40907EC00}" type="presOf" srcId="{FDCD6ACD-B077-454D-944E-86E7E3350F79}" destId="{5DF36080-AA5F-044B-9B2D-18470035B1FB}" srcOrd="0" destOrd="0" presId="urn:microsoft.com/office/officeart/2005/8/layout/default"/>
    <dgm:cxn modelId="{056DE792-C45E-0C4F-B746-40FD5FE6ECA3}" srcId="{5C579582-F224-9249-B50B-7D4855CA5E6E}" destId="{03CB7B9E-D47A-BF4B-8BD0-A43768780FB3}" srcOrd="3" destOrd="0" parTransId="{F40C0003-FB17-DD49-841B-811AE9B278F4}" sibTransId="{70980FD5-DAA3-A143-A71B-92CC869748E4}"/>
    <dgm:cxn modelId="{C64BF992-E95D-864F-BC0E-6DCD7A5174E0}" srcId="{5C579582-F224-9249-B50B-7D4855CA5E6E}" destId="{63C6227A-CA9D-DB4E-8C83-FE635D4B8B92}" srcOrd="0" destOrd="0" parTransId="{4387115A-EBD8-474A-9FE3-7D304E866D0D}" sibTransId="{ECFE99F0-3EA6-AE44-BB32-F705CFC04B42}"/>
    <dgm:cxn modelId="{B61AFEA1-29D3-2E43-B0B6-3ED4B8DCF23F}" srcId="{5C579582-F224-9249-B50B-7D4855CA5E6E}" destId="{97F13F62-187A-004F-8568-BDAB70D363F0}" srcOrd="4" destOrd="0" parTransId="{52306423-6E35-DE43-821A-00A55D36BB28}" sibTransId="{9509CBFD-D73F-3B46-8605-DC590288199D}"/>
    <dgm:cxn modelId="{D84315A8-006D-DA41-97BE-4C21FE6823B2}" type="presOf" srcId="{5C579582-F224-9249-B50B-7D4855CA5E6E}" destId="{9CB038ED-3A36-754A-8726-7115A9798D9F}" srcOrd="0" destOrd="0" presId="urn:microsoft.com/office/officeart/2005/8/layout/default"/>
    <dgm:cxn modelId="{CDA80CCB-0378-264F-80E4-8D590F923F27}" type="presOf" srcId="{03CB7B9E-D47A-BF4B-8BD0-A43768780FB3}" destId="{EF08E376-4E26-284A-B04A-2272E2B37BE4}" srcOrd="0" destOrd="0" presId="urn:microsoft.com/office/officeart/2005/8/layout/default"/>
    <dgm:cxn modelId="{732391E5-2946-7944-AC24-D3D096B91CD3}" type="presOf" srcId="{63C6227A-CA9D-DB4E-8C83-FE635D4B8B92}" destId="{791EAD40-A10E-2C44-88BB-E254D1FEED2A}" srcOrd="0" destOrd="0" presId="urn:microsoft.com/office/officeart/2005/8/layout/default"/>
    <dgm:cxn modelId="{9BCE4FF1-6E9A-7F46-B647-F45414868204}" srcId="{5C579582-F224-9249-B50B-7D4855CA5E6E}" destId="{1A161DD2-BA9A-1F41-AAB0-05E72D64E065}" srcOrd="2" destOrd="0" parTransId="{249F4864-D1F2-2040-B2D9-70E1F329184F}" sibTransId="{D0DCE181-6F11-834E-9404-5B76BEA7F348}"/>
    <dgm:cxn modelId="{B12CEA2B-6334-4D40-BDB5-FAC888658397}" type="presParOf" srcId="{9CB038ED-3A36-754A-8726-7115A9798D9F}" destId="{791EAD40-A10E-2C44-88BB-E254D1FEED2A}" srcOrd="0" destOrd="0" presId="urn:microsoft.com/office/officeart/2005/8/layout/default"/>
    <dgm:cxn modelId="{EC02AFC4-2AC0-5B4E-8A36-A6AF238B71F9}" type="presParOf" srcId="{9CB038ED-3A36-754A-8726-7115A9798D9F}" destId="{08B34DEE-75D2-7047-8F76-0202887FE396}" srcOrd="1" destOrd="0" presId="urn:microsoft.com/office/officeart/2005/8/layout/default"/>
    <dgm:cxn modelId="{26D4B414-95EB-D440-B12D-9D97C0B59013}" type="presParOf" srcId="{9CB038ED-3A36-754A-8726-7115A9798D9F}" destId="{5DF36080-AA5F-044B-9B2D-18470035B1FB}" srcOrd="2" destOrd="0" presId="urn:microsoft.com/office/officeart/2005/8/layout/default"/>
    <dgm:cxn modelId="{A29377B6-301C-AB43-84FE-37803A747EAC}" type="presParOf" srcId="{9CB038ED-3A36-754A-8726-7115A9798D9F}" destId="{6963F5FC-04A1-6A43-B31E-10B7B12BF0DE}" srcOrd="3" destOrd="0" presId="urn:microsoft.com/office/officeart/2005/8/layout/default"/>
    <dgm:cxn modelId="{6D59BA24-0C86-AA44-8C1A-8F34235D1DCC}" type="presParOf" srcId="{9CB038ED-3A36-754A-8726-7115A9798D9F}" destId="{73313321-B089-6142-89C3-6254719B2389}" srcOrd="4" destOrd="0" presId="urn:microsoft.com/office/officeart/2005/8/layout/default"/>
    <dgm:cxn modelId="{4911F024-468A-8B4D-A41C-F8BCC13E6CB7}" type="presParOf" srcId="{9CB038ED-3A36-754A-8726-7115A9798D9F}" destId="{60A9DBD8-E73E-FC44-B7B3-C40A7E9D9A77}" srcOrd="5" destOrd="0" presId="urn:microsoft.com/office/officeart/2005/8/layout/default"/>
    <dgm:cxn modelId="{3CDAFCD7-783B-E54D-AB72-50BC54D14C78}" type="presParOf" srcId="{9CB038ED-3A36-754A-8726-7115A9798D9F}" destId="{EF08E376-4E26-284A-B04A-2272E2B37BE4}" srcOrd="6" destOrd="0" presId="urn:microsoft.com/office/officeart/2005/8/layout/default"/>
    <dgm:cxn modelId="{46B4496F-C613-5843-9286-30423178D958}" type="presParOf" srcId="{9CB038ED-3A36-754A-8726-7115A9798D9F}" destId="{ACCFA2FA-3F6D-C647-A96E-5BBE8D7E70AD}" srcOrd="7" destOrd="0" presId="urn:microsoft.com/office/officeart/2005/8/layout/default"/>
    <dgm:cxn modelId="{4C162F1D-4E9E-764D-93E3-FC3BCCC637B5}" type="presParOf" srcId="{9CB038ED-3A36-754A-8726-7115A9798D9F}" destId="{6716D9F6-4AA6-A540-8569-2BA0DEE70F42}"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C579582-F224-9249-B50B-7D4855CA5E6E}" type="doc">
      <dgm:prSet loTypeId="urn:microsoft.com/office/officeart/2005/8/layout/default" loCatId="" qsTypeId="urn:microsoft.com/office/officeart/2005/8/quickstyle/simple1" qsCatId="simple" csTypeId="urn:microsoft.com/office/officeart/2005/8/colors/colorful2" csCatId="colorful" phldr="1"/>
      <dgm:spPr/>
      <dgm:t>
        <a:bodyPr/>
        <a:lstStyle/>
        <a:p>
          <a:endParaRPr lang="en-US"/>
        </a:p>
      </dgm:t>
    </dgm:pt>
    <dgm:pt modelId="{63C6227A-CA9D-DB4E-8C83-FE635D4B8B92}">
      <dgm:prSet phldrT="[Text]" custT="1"/>
      <dgm:spPr>
        <a:xfrm>
          <a:off x="0" y="98739"/>
          <a:ext cx="2630283" cy="1578170"/>
        </a:xfrm>
        <a:prstGeom prst="rect">
          <a:avLst/>
        </a:prstGeom>
        <a:solidFill>
          <a:srgbClr val="C0504D">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Privacy</a:t>
          </a:r>
        </a:p>
      </dgm:t>
    </dgm:pt>
    <dgm:pt modelId="{4387115A-EBD8-474A-9FE3-7D304E866D0D}" type="parTrans" cxnId="{C64BF992-E95D-864F-BC0E-6DCD7A5174E0}">
      <dgm:prSet/>
      <dgm:spPr/>
      <dgm:t>
        <a:bodyPr/>
        <a:lstStyle/>
        <a:p>
          <a:endParaRPr lang="en-US"/>
        </a:p>
      </dgm:t>
    </dgm:pt>
    <dgm:pt modelId="{ECFE99F0-3EA6-AE44-BB32-F705CFC04B42}" type="sibTrans" cxnId="{C64BF992-E95D-864F-BC0E-6DCD7A5174E0}">
      <dgm:prSet/>
      <dgm:spPr/>
      <dgm:t>
        <a:bodyPr/>
        <a:lstStyle/>
        <a:p>
          <a:endParaRPr lang="en-US"/>
        </a:p>
      </dgm:t>
    </dgm:pt>
    <dgm:pt modelId="{FDCD6ACD-B077-454D-944E-86E7E3350F79}">
      <dgm:prSet phldrT="[Text]" custT="1"/>
      <dgm:spPr>
        <a:xfrm>
          <a:off x="2893312" y="98739"/>
          <a:ext cx="2630283" cy="1578170"/>
        </a:xfrm>
        <a:prstGeom prst="rect">
          <a:avLst/>
        </a:prstGeom>
        <a:solidFill>
          <a:srgbClr val="C0504D">
            <a:hueOff val="1170380"/>
            <a:satOff val="-1460"/>
            <a:lumOff val="343"/>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Data Ownership</a:t>
          </a:r>
        </a:p>
      </dgm:t>
    </dgm:pt>
    <dgm:pt modelId="{5C5116C5-DFE3-4246-8B21-8683F07147AB}" type="parTrans" cxnId="{AD661072-6B96-4044-B298-8A087555795C}">
      <dgm:prSet/>
      <dgm:spPr/>
      <dgm:t>
        <a:bodyPr/>
        <a:lstStyle/>
        <a:p>
          <a:endParaRPr lang="en-US"/>
        </a:p>
      </dgm:t>
    </dgm:pt>
    <dgm:pt modelId="{88F5AB8F-4ED6-134A-97F4-933723876EF5}" type="sibTrans" cxnId="{AD661072-6B96-4044-B298-8A087555795C}">
      <dgm:prSet/>
      <dgm:spPr/>
      <dgm:t>
        <a:bodyPr/>
        <a:lstStyle/>
        <a:p>
          <a:endParaRPr lang="en-US"/>
        </a:p>
      </dgm:t>
    </dgm:pt>
    <dgm:pt modelId="{1A161DD2-BA9A-1F41-AAB0-05E72D64E065}">
      <dgm:prSet phldrT="[Text]" custT="1"/>
      <dgm:spPr>
        <a:xfrm>
          <a:off x="5786624" y="98739"/>
          <a:ext cx="2630283" cy="1578170"/>
        </a:xfrm>
        <a:prstGeom prst="rect">
          <a:avLst/>
        </a:prstGeom>
        <a:solidFill>
          <a:srgbClr val="C0504D">
            <a:hueOff val="2340759"/>
            <a:satOff val="-2919"/>
            <a:lumOff val="686"/>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Bias, Equity, &amp; Fairness</a:t>
          </a:r>
        </a:p>
      </dgm:t>
    </dgm:pt>
    <dgm:pt modelId="{249F4864-D1F2-2040-B2D9-70E1F329184F}" type="parTrans" cxnId="{9BCE4FF1-6E9A-7F46-B647-F45414868204}">
      <dgm:prSet/>
      <dgm:spPr/>
      <dgm:t>
        <a:bodyPr/>
        <a:lstStyle/>
        <a:p>
          <a:endParaRPr lang="en-US"/>
        </a:p>
      </dgm:t>
    </dgm:pt>
    <dgm:pt modelId="{D0DCE181-6F11-834E-9404-5B76BEA7F348}" type="sibTrans" cxnId="{9BCE4FF1-6E9A-7F46-B647-F45414868204}">
      <dgm:prSet/>
      <dgm:spPr/>
      <dgm:t>
        <a:bodyPr/>
        <a:lstStyle/>
        <a:p>
          <a:endParaRPr lang="en-US"/>
        </a:p>
      </dgm:t>
    </dgm:pt>
    <dgm:pt modelId="{03CB7B9E-D47A-BF4B-8BD0-A43768780FB3}">
      <dgm:prSet phldrT="[Text]" custT="1"/>
      <dgm:spPr>
        <a:xfrm>
          <a:off x="1446656" y="1939937"/>
          <a:ext cx="2630283" cy="1578170"/>
        </a:xfrm>
        <a:prstGeom prst="rect">
          <a:avLst/>
        </a:prstGeom>
        <a:solidFill>
          <a:srgbClr val="C0504D">
            <a:hueOff val="3511139"/>
            <a:satOff val="-4379"/>
            <a:lumOff val="1030"/>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Transparency</a:t>
          </a:r>
        </a:p>
      </dgm:t>
    </dgm:pt>
    <dgm:pt modelId="{F40C0003-FB17-DD49-841B-811AE9B278F4}" type="parTrans" cxnId="{056DE792-C45E-0C4F-B746-40FD5FE6ECA3}">
      <dgm:prSet/>
      <dgm:spPr/>
      <dgm:t>
        <a:bodyPr/>
        <a:lstStyle/>
        <a:p>
          <a:endParaRPr lang="en-US"/>
        </a:p>
      </dgm:t>
    </dgm:pt>
    <dgm:pt modelId="{70980FD5-DAA3-A143-A71B-92CC869748E4}" type="sibTrans" cxnId="{056DE792-C45E-0C4F-B746-40FD5FE6ECA3}">
      <dgm:prSet/>
      <dgm:spPr/>
      <dgm:t>
        <a:bodyPr/>
        <a:lstStyle/>
        <a:p>
          <a:endParaRPr lang="en-US"/>
        </a:p>
      </dgm:t>
    </dgm:pt>
    <dgm:pt modelId="{97F13F62-187A-004F-8568-BDAB70D363F0}">
      <dgm:prSet phldrT="[Text]" custT="1"/>
      <dgm:spPr>
        <a:xfrm>
          <a:off x="4339968" y="1939937"/>
          <a:ext cx="2630283" cy="1578170"/>
        </a:xfrm>
        <a:prstGeom prst="rect">
          <a:avLst/>
        </a:prstGeom>
        <a:solidFill>
          <a:srgbClr val="C0504D">
            <a:hueOff val="4681519"/>
            <a:satOff val="-5839"/>
            <a:lumOff val="1373"/>
            <a:alphaOff val="0"/>
          </a:srgbClr>
        </a:solidFill>
        <a:ln w="25400" cap="flat" cmpd="sng" algn="ctr">
          <a:solidFill>
            <a:sysClr val="window" lastClr="FFFFFF">
              <a:hueOff val="0"/>
              <a:satOff val="0"/>
              <a:lumOff val="0"/>
              <a:alphaOff val="0"/>
            </a:sysClr>
          </a:solidFill>
          <a:prstDash val="solid"/>
        </a:ln>
        <a:effectLst/>
      </dgm:spPr>
      <dgm:t>
        <a:bodyPr vert="horz"/>
        <a:lstStyle/>
        <a:p>
          <a:pPr>
            <a:buNone/>
          </a:pPr>
          <a:r>
            <a:rPr lang="en-US" sz="2000" dirty="0">
              <a:solidFill>
                <a:sysClr val="window" lastClr="FFFFFF"/>
              </a:solidFill>
              <a:latin typeface="Calibri"/>
              <a:ea typeface="+mn-ea"/>
              <a:cs typeface="+mn-cs"/>
            </a:rPr>
            <a:t>Trustworthiness and Accountability</a:t>
          </a:r>
        </a:p>
      </dgm:t>
    </dgm:pt>
    <dgm:pt modelId="{52306423-6E35-DE43-821A-00A55D36BB28}" type="parTrans" cxnId="{B61AFEA1-29D3-2E43-B0B6-3ED4B8DCF23F}">
      <dgm:prSet/>
      <dgm:spPr/>
      <dgm:t>
        <a:bodyPr/>
        <a:lstStyle/>
        <a:p>
          <a:endParaRPr lang="en-US"/>
        </a:p>
      </dgm:t>
    </dgm:pt>
    <dgm:pt modelId="{9509CBFD-D73F-3B46-8605-DC590288199D}" type="sibTrans" cxnId="{B61AFEA1-29D3-2E43-B0B6-3ED4B8DCF23F}">
      <dgm:prSet/>
      <dgm:spPr/>
      <dgm:t>
        <a:bodyPr/>
        <a:lstStyle/>
        <a:p>
          <a:endParaRPr lang="en-US"/>
        </a:p>
      </dgm:t>
    </dgm:pt>
    <dgm:pt modelId="{9CB038ED-3A36-754A-8726-7115A9798D9F}" type="pres">
      <dgm:prSet presAssocID="{5C579582-F224-9249-B50B-7D4855CA5E6E}" presName="diagram" presStyleCnt="0">
        <dgm:presLayoutVars>
          <dgm:dir/>
          <dgm:resizeHandles val="exact"/>
        </dgm:presLayoutVars>
      </dgm:prSet>
      <dgm:spPr/>
    </dgm:pt>
    <dgm:pt modelId="{791EAD40-A10E-2C44-88BB-E254D1FEED2A}" type="pres">
      <dgm:prSet presAssocID="{63C6227A-CA9D-DB4E-8C83-FE635D4B8B92}" presName="node" presStyleLbl="node1" presStyleIdx="0" presStyleCnt="5">
        <dgm:presLayoutVars>
          <dgm:bulletEnabled val="1"/>
        </dgm:presLayoutVars>
      </dgm:prSet>
      <dgm:spPr/>
    </dgm:pt>
    <dgm:pt modelId="{08B34DEE-75D2-7047-8F76-0202887FE396}" type="pres">
      <dgm:prSet presAssocID="{ECFE99F0-3EA6-AE44-BB32-F705CFC04B42}" presName="sibTrans" presStyleCnt="0"/>
      <dgm:spPr/>
    </dgm:pt>
    <dgm:pt modelId="{5DF36080-AA5F-044B-9B2D-18470035B1FB}" type="pres">
      <dgm:prSet presAssocID="{FDCD6ACD-B077-454D-944E-86E7E3350F79}" presName="node" presStyleLbl="node1" presStyleIdx="1" presStyleCnt="5">
        <dgm:presLayoutVars>
          <dgm:bulletEnabled val="1"/>
        </dgm:presLayoutVars>
      </dgm:prSet>
      <dgm:spPr/>
    </dgm:pt>
    <dgm:pt modelId="{6963F5FC-04A1-6A43-B31E-10B7B12BF0DE}" type="pres">
      <dgm:prSet presAssocID="{88F5AB8F-4ED6-134A-97F4-933723876EF5}" presName="sibTrans" presStyleCnt="0"/>
      <dgm:spPr/>
    </dgm:pt>
    <dgm:pt modelId="{73313321-B089-6142-89C3-6254719B2389}" type="pres">
      <dgm:prSet presAssocID="{1A161DD2-BA9A-1F41-AAB0-05E72D64E065}" presName="node" presStyleLbl="node1" presStyleIdx="2" presStyleCnt="5">
        <dgm:presLayoutVars>
          <dgm:bulletEnabled val="1"/>
        </dgm:presLayoutVars>
      </dgm:prSet>
      <dgm:spPr/>
    </dgm:pt>
    <dgm:pt modelId="{60A9DBD8-E73E-FC44-B7B3-C40A7E9D9A77}" type="pres">
      <dgm:prSet presAssocID="{D0DCE181-6F11-834E-9404-5B76BEA7F348}" presName="sibTrans" presStyleCnt="0"/>
      <dgm:spPr/>
    </dgm:pt>
    <dgm:pt modelId="{EF08E376-4E26-284A-B04A-2272E2B37BE4}" type="pres">
      <dgm:prSet presAssocID="{03CB7B9E-D47A-BF4B-8BD0-A43768780FB3}" presName="node" presStyleLbl="node1" presStyleIdx="3" presStyleCnt="5">
        <dgm:presLayoutVars>
          <dgm:bulletEnabled val="1"/>
        </dgm:presLayoutVars>
      </dgm:prSet>
      <dgm:spPr/>
    </dgm:pt>
    <dgm:pt modelId="{ACCFA2FA-3F6D-C647-A96E-5BBE8D7E70AD}" type="pres">
      <dgm:prSet presAssocID="{70980FD5-DAA3-A143-A71B-92CC869748E4}" presName="sibTrans" presStyleCnt="0"/>
      <dgm:spPr/>
    </dgm:pt>
    <dgm:pt modelId="{6716D9F6-4AA6-A540-8569-2BA0DEE70F42}" type="pres">
      <dgm:prSet presAssocID="{97F13F62-187A-004F-8568-BDAB70D363F0}" presName="node" presStyleLbl="node1" presStyleIdx="4" presStyleCnt="5">
        <dgm:presLayoutVars>
          <dgm:bulletEnabled val="1"/>
        </dgm:presLayoutVars>
      </dgm:prSet>
      <dgm:spPr/>
    </dgm:pt>
  </dgm:ptLst>
  <dgm:cxnLst>
    <dgm:cxn modelId="{AC9D0668-3DB7-784C-A02A-59653F4D58CC}" type="presOf" srcId="{97F13F62-187A-004F-8568-BDAB70D363F0}" destId="{6716D9F6-4AA6-A540-8569-2BA0DEE70F42}" srcOrd="0" destOrd="0" presId="urn:microsoft.com/office/officeart/2005/8/layout/default"/>
    <dgm:cxn modelId="{AD661072-6B96-4044-B298-8A087555795C}" srcId="{5C579582-F224-9249-B50B-7D4855CA5E6E}" destId="{FDCD6ACD-B077-454D-944E-86E7E3350F79}" srcOrd="1" destOrd="0" parTransId="{5C5116C5-DFE3-4246-8B21-8683F07147AB}" sibTransId="{88F5AB8F-4ED6-134A-97F4-933723876EF5}"/>
    <dgm:cxn modelId="{4DB2F58B-01BC-D844-A4CB-3CBC54FF0225}" type="presOf" srcId="{1A161DD2-BA9A-1F41-AAB0-05E72D64E065}" destId="{73313321-B089-6142-89C3-6254719B2389}" srcOrd="0" destOrd="0" presId="urn:microsoft.com/office/officeart/2005/8/layout/default"/>
    <dgm:cxn modelId="{C6506E8F-6D52-9148-A9D1-21B40907EC00}" type="presOf" srcId="{FDCD6ACD-B077-454D-944E-86E7E3350F79}" destId="{5DF36080-AA5F-044B-9B2D-18470035B1FB}" srcOrd="0" destOrd="0" presId="urn:microsoft.com/office/officeart/2005/8/layout/default"/>
    <dgm:cxn modelId="{056DE792-C45E-0C4F-B746-40FD5FE6ECA3}" srcId="{5C579582-F224-9249-B50B-7D4855CA5E6E}" destId="{03CB7B9E-D47A-BF4B-8BD0-A43768780FB3}" srcOrd="3" destOrd="0" parTransId="{F40C0003-FB17-DD49-841B-811AE9B278F4}" sibTransId="{70980FD5-DAA3-A143-A71B-92CC869748E4}"/>
    <dgm:cxn modelId="{C64BF992-E95D-864F-BC0E-6DCD7A5174E0}" srcId="{5C579582-F224-9249-B50B-7D4855CA5E6E}" destId="{63C6227A-CA9D-DB4E-8C83-FE635D4B8B92}" srcOrd="0" destOrd="0" parTransId="{4387115A-EBD8-474A-9FE3-7D304E866D0D}" sibTransId="{ECFE99F0-3EA6-AE44-BB32-F705CFC04B42}"/>
    <dgm:cxn modelId="{B61AFEA1-29D3-2E43-B0B6-3ED4B8DCF23F}" srcId="{5C579582-F224-9249-B50B-7D4855CA5E6E}" destId="{97F13F62-187A-004F-8568-BDAB70D363F0}" srcOrd="4" destOrd="0" parTransId="{52306423-6E35-DE43-821A-00A55D36BB28}" sibTransId="{9509CBFD-D73F-3B46-8605-DC590288199D}"/>
    <dgm:cxn modelId="{D84315A8-006D-DA41-97BE-4C21FE6823B2}" type="presOf" srcId="{5C579582-F224-9249-B50B-7D4855CA5E6E}" destId="{9CB038ED-3A36-754A-8726-7115A9798D9F}" srcOrd="0" destOrd="0" presId="urn:microsoft.com/office/officeart/2005/8/layout/default"/>
    <dgm:cxn modelId="{CDA80CCB-0378-264F-80E4-8D590F923F27}" type="presOf" srcId="{03CB7B9E-D47A-BF4B-8BD0-A43768780FB3}" destId="{EF08E376-4E26-284A-B04A-2272E2B37BE4}" srcOrd="0" destOrd="0" presId="urn:microsoft.com/office/officeart/2005/8/layout/default"/>
    <dgm:cxn modelId="{732391E5-2946-7944-AC24-D3D096B91CD3}" type="presOf" srcId="{63C6227A-CA9D-DB4E-8C83-FE635D4B8B92}" destId="{791EAD40-A10E-2C44-88BB-E254D1FEED2A}" srcOrd="0" destOrd="0" presId="urn:microsoft.com/office/officeart/2005/8/layout/default"/>
    <dgm:cxn modelId="{9BCE4FF1-6E9A-7F46-B647-F45414868204}" srcId="{5C579582-F224-9249-B50B-7D4855CA5E6E}" destId="{1A161DD2-BA9A-1F41-AAB0-05E72D64E065}" srcOrd="2" destOrd="0" parTransId="{249F4864-D1F2-2040-B2D9-70E1F329184F}" sibTransId="{D0DCE181-6F11-834E-9404-5B76BEA7F348}"/>
    <dgm:cxn modelId="{B12CEA2B-6334-4D40-BDB5-FAC888658397}" type="presParOf" srcId="{9CB038ED-3A36-754A-8726-7115A9798D9F}" destId="{791EAD40-A10E-2C44-88BB-E254D1FEED2A}" srcOrd="0" destOrd="0" presId="urn:microsoft.com/office/officeart/2005/8/layout/default"/>
    <dgm:cxn modelId="{EC02AFC4-2AC0-5B4E-8A36-A6AF238B71F9}" type="presParOf" srcId="{9CB038ED-3A36-754A-8726-7115A9798D9F}" destId="{08B34DEE-75D2-7047-8F76-0202887FE396}" srcOrd="1" destOrd="0" presId="urn:microsoft.com/office/officeart/2005/8/layout/default"/>
    <dgm:cxn modelId="{26D4B414-95EB-D440-B12D-9D97C0B59013}" type="presParOf" srcId="{9CB038ED-3A36-754A-8726-7115A9798D9F}" destId="{5DF36080-AA5F-044B-9B2D-18470035B1FB}" srcOrd="2" destOrd="0" presId="urn:microsoft.com/office/officeart/2005/8/layout/default"/>
    <dgm:cxn modelId="{A29377B6-301C-AB43-84FE-37803A747EAC}" type="presParOf" srcId="{9CB038ED-3A36-754A-8726-7115A9798D9F}" destId="{6963F5FC-04A1-6A43-B31E-10B7B12BF0DE}" srcOrd="3" destOrd="0" presId="urn:microsoft.com/office/officeart/2005/8/layout/default"/>
    <dgm:cxn modelId="{6D59BA24-0C86-AA44-8C1A-8F34235D1DCC}" type="presParOf" srcId="{9CB038ED-3A36-754A-8726-7115A9798D9F}" destId="{73313321-B089-6142-89C3-6254719B2389}" srcOrd="4" destOrd="0" presId="urn:microsoft.com/office/officeart/2005/8/layout/default"/>
    <dgm:cxn modelId="{4911F024-468A-8B4D-A41C-F8BCC13E6CB7}" type="presParOf" srcId="{9CB038ED-3A36-754A-8726-7115A9798D9F}" destId="{60A9DBD8-E73E-FC44-B7B3-C40A7E9D9A77}" srcOrd="5" destOrd="0" presId="urn:microsoft.com/office/officeart/2005/8/layout/default"/>
    <dgm:cxn modelId="{3CDAFCD7-783B-E54D-AB72-50BC54D14C78}" type="presParOf" srcId="{9CB038ED-3A36-754A-8726-7115A9798D9F}" destId="{EF08E376-4E26-284A-B04A-2272E2B37BE4}" srcOrd="6" destOrd="0" presId="urn:microsoft.com/office/officeart/2005/8/layout/default"/>
    <dgm:cxn modelId="{46B4496F-C613-5843-9286-30423178D958}" type="presParOf" srcId="{9CB038ED-3A36-754A-8726-7115A9798D9F}" destId="{ACCFA2FA-3F6D-C647-A96E-5BBE8D7E70AD}" srcOrd="7" destOrd="0" presId="urn:microsoft.com/office/officeart/2005/8/layout/default"/>
    <dgm:cxn modelId="{4C162F1D-4E9E-764D-93E3-FC3BCCC637B5}" type="presParOf" srcId="{9CB038ED-3A36-754A-8726-7115A9798D9F}" destId="{6716D9F6-4AA6-A540-8569-2BA0DEE70F42}"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1EAD40-A10E-2C44-88BB-E254D1FEED2A}">
      <dsp:nvSpPr>
        <dsp:cNvPr id="0" name=""/>
        <dsp:cNvSpPr/>
      </dsp:nvSpPr>
      <dsp:spPr>
        <a:xfrm>
          <a:off x="0" y="210549"/>
          <a:ext cx="3520454" cy="2112273"/>
        </a:xfrm>
        <a:prstGeom prst="rect">
          <a:avLst/>
        </a:prstGeom>
        <a:solidFill>
          <a:srgbClr val="C0504D">
            <a:hueOff val="0"/>
            <a:satOff val="0"/>
            <a:lumOff val="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Privacy</a:t>
          </a:r>
        </a:p>
      </dsp:txBody>
      <dsp:txXfrm>
        <a:off x="0" y="210549"/>
        <a:ext cx="3520454" cy="2112273"/>
      </dsp:txXfrm>
    </dsp:sp>
    <dsp:sp modelId="{5DF36080-AA5F-044B-9B2D-18470035B1FB}">
      <dsp:nvSpPr>
        <dsp:cNvPr id="0" name=""/>
        <dsp:cNvSpPr/>
      </dsp:nvSpPr>
      <dsp:spPr>
        <a:xfrm>
          <a:off x="3872500" y="210549"/>
          <a:ext cx="3520454" cy="2112273"/>
        </a:xfrm>
        <a:prstGeom prst="rect">
          <a:avLst/>
        </a:prstGeom>
        <a:solidFill>
          <a:srgbClr val="C0504D">
            <a:hueOff val="1170380"/>
            <a:satOff val="-1460"/>
            <a:lumOff val="343"/>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Data Ownership</a:t>
          </a:r>
        </a:p>
      </dsp:txBody>
      <dsp:txXfrm>
        <a:off x="3872500" y="210549"/>
        <a:ext cx="3520454" cy="2112273"/>
      </dsp:txXfrm>
    </dsp:sp>
    <dsp:sp modelId="{73313321-B089-6142-89C3-6254719B2389}">
      <dsp:nvSpPr>
        <dsp:cNvPr id="0" name=""/>
        <dsp:cNvSpPr/>
      </dsp:nvSpPr>
      <dsp:spPr>
        <a:xfrm>
          <a:off x="7745001" y="210549"/>
          <a:ext cx="3520454" cy="2112273"/>
        </a:xfrm>
        <a:prstGeom prst="rect">
          <a:avLst/>
        </a:prstGeom>
        <a:solidFill>
          <a:srgbClr val="C0504D">
            <a:hueOff val="2340759"/>
            <a:satOff val="-2919"/>
            <a:lumOff val="686"/>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Bias, Equity, &amp; Fairness</a:t>
          </a:r>
        </a:p>
      </dsp:txBody>
      <dsp:txXfrm>
        <a:off x="7745001" y="210549"/>
        <a:ext cx="3520454" cy="2112273"/>
      </dsp:txXfrm>
    </dsp:sp>
    <dsp:sp modelId="{EF08E376-4E26-284A-B04A-2272E2B37BE4}">
      <dsp:nvSpPr>
        <dsp:cNvPr id="0" name=""/>
        <dsp:cNvSpPr/>
      </dsp:nvSpPr>
      <dsp:spPr>
        <a:xfrm>
          <a:off x="1936250" y="2674867"/>
          <a:ext cx="3520454" cy="2112273"/>
        </a:xfrm>
        <a:prstGeom prst="rect">
          <a:avLst/>
        </a:prstGeom>
        <a:solidFill>
          <a:srgbClr val="C0504D">
            <a:hueOff val="3511139"/>
            <a:satOff val="-4379"/>
            <a:lumOff val="103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Transparency</a:t>
          </a:r>
        </a:p>
      </dsp:txBody>
      <dsp:txXfrm>
        <a:off x="1936250" y="2674867"/>
        <a:ext cx="3520454" cy="2112273"/>
      </dsp:txXfrm>
    </dsp:sp>
    <dsp:sp modelId="{6716D9F6-4AA6-A540-8569-2BA0DEE70F42}">
      <dsp:nvSpPr>
        <dsp:cNvPr id="0" name=""/>
        <dsp:cNvSpPr/>
      </dsp:nvSpPr>
      <dsp:spPr>
        <a:xfrm>
          <a:off x="5808750" y="2674867"/>
          <a:ext cx="3520454" cy="2112273"/>
        </a:xfrm>
        <a:prstGeom prst="rect">
          <a:avLst/>
        </a:prstGeom>
        <a:solidFill>
          <a:srgbClr val="C0504D">
            <a:hueOff val="4681519"/>
            <a:satOff val="-5839"/>
            <a:lumOff val="1373"/>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Trustworthiness and Accountability</a:t>
          </a:r>
        </a:p>
      </dsp:txBody>
      <dsp:txXfrm>
        <a:off x="5808750" y="2674867"/>
        <a:ext cx="3520454" cy="21122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1EAD40-A10E-2C44-88BB-E254D1FEED2A}">
      <dsp:nvSpPr>
        <dsp:cNvPr id="0" name=""/>
        <dsp:cNvSpPr/>
      </dsp:nvSpPr>
      <dsp:spPr>
        <a:xfrm>
          <a:off x="0" y="210549"/>
          <a:ext cx="3520454" cy="2112273"/>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Privacy</a:t>
          </a:r>
        </a:p>
      </dsp:txBody>
      <dsp:txXfrm>
        <a:off x="0" y="210549"/>
        <a:ext cx="3520454" cy="2112273"/>
      </dsp:txXfrm>
    </dsp:sp>
    <dsp:sp modelId="{5DF36080-AA5F-044B-9B2D-18470035B1FB}">
      <dsp:nvSpPr>
        <dsp:cNvPr id="0" name=""/>
        <dsp:cNvSpPr/>
      </dsp:nvSpPr>
      <dsp:spPr>
        <a:xfrm>
          <a:off x="3872500" y="210549"/>
          <a:ext cx="3520454" cy="2112273"/>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Data Ownership</a:t>
          </a:r>
        </a:p>
      </dsp:txBody>
      <dsp:txXfrm>
        <a:off x="3872500" y="210549"/>
        <a:ext cx="3520454" cy="2112273"/>
      </dsp:txXfrm>
    </dsp:sp>
    <dsp:sp modelId="{73313321-B089-6142-89C3-6254719B2389}">
      <dsp:nvSpPr>
        <dsp:cNvPr id="0" name=""/>
        <dsp:cNvSpPr/>
      </dsp:nvSpPr>
      <dsp:spPr>
        <a:xfrm>
          <a:off x="7745001" y="210549"/>
          <a:ext cx="3520454" cy="2112273"/>
        </a:xfrm>
        <a:prstGeom prst="rect">
          <a:avLst/>
        </a:prstGeom>
        <a:solidFill>
          <a:srgbClr val="4D110A"/>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Bias, Equity, &amp; Fairness</a:t>
          </a:r>
        </a:p>
      </dsp:txBody>
      <dsp:txXfrm>
        <a:off x="7745001" y="210549"/>
        <a:ext cx="3520454" cy="2112273"/>
      </dsp:txXfrm>
    </dsp:sp>
    <dsp:sp modelId="{EF08E376-4E26-284A-B04A-2272E2B37BE4}">
      <dsp:nvSpPr>
        <dsp:cNvPr id="0" name=""/>
        <dsp:cNvSpPr/>
      </dsp:nvSpPr>
      <dsp:spPr>
        <a:xfrm>
          <a:off x="1936250" y="2674867"/>
          <a:ext cx="3520454" cy="2112273"/>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Transparency</a:t>
          </a:r>
        </a:p>
      </dsp:txBody>
      <dsp:txXfrm>
        <a:off x="1936250" y="2674867"/>
        <a:ext cx="3520454" cy="2112273"/>
      </dsp:txXfrm>
    </dsp:sp>
    <dsp:sp modelId="{6716D9F6-4AA6-A540-8569-2BA0DEE70F42}">
      <dsp:nvSpPr>
        <dsp:cNvPr id="0" name=""/>
        <dsp:cNvSpPr/>
      </dsp:nvSpPr>
      <dsp:spPr>
        <a:xfrm>
          <a:off x="5808750" y="2674867"/>
          <a:ext cx="3520454" cy="2112273"/>
        </a:xfrm>
        <a:prstGeom prst="rect">
          <a:avLst/>
        </a:prstGeom>
        <a:solidFill>
          <a:schemeClr val="bg2">
            <a:lumMod val="60000"/>
            <a:lumOff val="40000"/>
          </a:scheme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Trustworthiness and Accountability</a:t>
          </a:r>
        </a:p>
      </dsp:txBody>
      <dsp:txXfrm>
        <a:off x="5808750" y="2674867"/>
        <a:ext cx="3520454" cy="21122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1EAD40-A10E-2C44-88BB-E254D1FEED2A}">
      <dsp:nvSpPr>
        <dsp:cNvPr id="0" name=""/>
        <dsp:cNvSpPr/>
      </dsp:nvSpPr>
      <dsp:spPr>
        <a:xfrm>
          <a:off x="0" y="210549"/>
          <a:ext cx="3520454" cy="2112273"/>
        </a:xfrm>
        <a:prstGeom prst="rect">
          <a:avLst/>
        </a:prstGeom>
        <a:solidFill>
          <a:srgbClr val="C0504D">
            <a:hueOff val="0"/>
            <a:satOff val="0"/>
            <a:lumOff val="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Privacy</a:t>
          </a:r>
        </a:p>
      </dsp:txBody>
      <dsp:txXfrm>
        <a:off x="0" y="210549"/>
        <a:ext cx="3520454" cy="2112273"/>
      </dsp:txXfrm>
    </dsp:sp>
    <dsp:sp modelId="{5DF36080-AA5F-044B-9B2D-18470035B1FB}">
      <dsp:nvSpPr>
        <dsp:cNvPr id="0" name=""/>
        <dsp:cNvSpPr/>
      </dsp:nvSpPr>
      <dsp:spPr>
        <a:xfrm>
          <a:off x="3872500" y="210549"/>
          <a:ext cx="3520454" cy="2112273"/>
        </a:xfrm>
        <a:prstGeom prst="rect">
          <a:avLst/>
        </a:prstGeom>
        <a:solidFill>
          <a:srgbClr val="C0504D">
            <a:hueOff val="1170380"/>
            <a:satOff val="-1460"/>
            <a:lumOff val="343"/>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Data Ownership</a:t>
          </a:r>
        </a:p>
      </dsp:txBody>
      <dsp:txXfrm>
        <a:off x="3872500" y="210549"/>
        <a:ext cx="3520454" cy="2112273"/>
      </dsp:txXfrm>
    </dsp:sp>
    <dsp:sp modelId="{73313321-B089-6142-89C3-6254719B2389}">
      <dsp:nvSpPr>
        <dsp:cNvPr id="0" name=""/>
        <dsp:cNvSpPr/>
      </dsp:nvSpPr>
      <dsp:spPr>
        <a:xfrm>
          <a:off x="7745001" y="210549"/>
          <a:ext cx="3520454" cy="2112273"/>
        </a:xfrm>
        <a:prstGeom prst="rect">
          <a:avLst/>
        </a:prstGeom>
        <a:solidFill>
          <a:srgbClr val="C0504D">
            <a:hueOff val="2340759"/>
            <a:satOff val="-2919"/>
            <a:lumOff val="686"/>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Bias, Equity, &amp; Fairness</a:t>
          </a:r>
        </a:p>
      </dsp:txBody>
      <dsp:txXfrm>
        <a:off x="7745001" y="210549"/>
        <a:ext cx="3520454" cy="2112273"/>
      </dsp:txXfrm>
    </dsp:sp>
    <dsp:sp modelId="{EF08E376-4E26-284A-B04A-2272E2B37BE4}">
      <dsp:nvSpPr>
        <dsp:cNvPr id="0" name=""/>
        <dsp:cNvSpPr/>
      </dsp:nvSpPr>
      <dsp:spPr>
        <a:xfrm>
          <a:off x="1936250" y="2674867"/>
          <a:ext cx="3520454" cy="2112273"/>
        </a:xfrm>
        <a:prstGeom prst="rect">
          <a:avLst/>
        </a:prstGeom>
        <a:solidFill>
          <a:srgbClr val="C0504D">
            <a:hueOff val="3511139"/>
            <a:satOff val="-4379"/>
            <a:lumOff val="103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Transparency</a:t>
          </a:r>
        </a:p>
      </dsp:txBody>
      <dsp:txXfrm>
        <a:off x="1936250" y="2674867"/>
        <a:ext cx="3520454" cy="2112273"/>
      </dsp:txXfrm>
    </dsp:sp>
    <dsp:sp modelId="{6716D9F6-4AA6-A540-8569-2BA0DEE70F42}">
      <dsp:nvSpPr>
        <dsp:cNvPr id="0" name=""/>
        <dsp:cNvSpPr/>
      </dsp:nvSpPr>
      <dsp:spPr>
        <a:xfrm>
          <a:off x="5808750" y="2674867"/>
          <a:ext cx="3520454" cy="2112273"/>
        </a:xfrm>
        <a:prstGeom prst="rect">
          <a:avLst/>
        </a:prstGeom>
        <a:solidFill>
          <a:srgbClr val="C0504D">
            <a:hueOff val="4681519"/>
            <a:satOff val="-5839"/>
            <a:lumOff val="1373"/>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 lastClr="FFFFFF"/>
              </a:solidFill>
              <a:latin typeface="Calibri"/>
              <a:ea typeface="+mn-ea"/>
              <a:cs typeface="+mn-cs"/>
            </a:rPr>
            <a:t>Trustworthiness and Accountability</a:t>
          </a:r>
        </a:p>
      </dsp:txBody>
      <dsp:txXfrm>
        <a:off x="5808750" y="2674867"/>
        <a:ext cx="3520454" cy="21122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iff>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 name="Google Shape;3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5b0c8fd486_0_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5b0c8fd486_0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28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5b0c8fd486_0_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5b0c8fd486_0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2330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6503b3cf1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6503b3cf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latin typeface="Calibri"/>
                <a:ea typeface="Calibri"/>
                <a:cs typeface="Calibri"/>
                <a:sym typeface="Calibri"/>
              </a:rPr>
              <a:t>Context-dependence of fairness definition</a:t>
            </a:r>
            <a:endParaRPr sz="1400">
              <a:solidFill>
                <a:schemeClr val="dk1"/>
              </a:solidFill>
              <a:latin typeface="Calibri"/>
              <a:ea typeface="Calibri"/>
              <a:cs typeface="Calibri"/>
              <a:sym typeface="Calibri"/>
            </a:endParaRPr>
          </a:p>
          <a:p>
            <a:pPr marL="0" lvl="0" indent="0" algn="l" rtl="0">
              <a:spcBef>
                <a:spcPts val="0"/>
              </a:spcBef>
              <a:spcAft>
                <a:spcPts val="0"/>
              </a:spcAft>
              <a:buNone/>
            </a:pPr>
            <a:r>
              <a:rPr lang="en" sz="1400">
                <a:solidFill>
                  <a:schemeClr val="dk1"/>
                </a:solidFill>
                <a:latin typeface="Calibri"/>
                <a:ea typeface="Calibri"/>
                <a:cs typeface="Calibri"/>
                <a:sym typeface="Calibri"/>
              </a:rPr>
              <a:t>Idea of fairness tree is starting point for conversations with stakeholders, help guide discussion</a:t>
            </a:r>
            <a:endParaRPr sz="14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 sz="1400">
                <a:solidFill>
                  <a:schemeClr val="dk1"/>
                </a:solidFill>
                <a:latin typeface="Calibri"/>
                <a:ea typeface="Calibri"/>
                <a:cs typeface="Calibri"/>
                <a:sym typeface="Calibri"/>
              </a:rPr>
              <a:t>In assistive program with resource constraints, focus on recall parity (equivalent to equality of opportunity discussed by Hardt and others --- also “sensitivity” and TPR and 1-FNR)</a:t>
            </a:r>
            <a:endParaRPr/>
          </a:p>
        </p:txBody>
      </p:sp>
    </p:spTree>
    <p:extLst>
      <p:ext uri="{BB962C8B-B14F-4D97-AF65-F5344CB8AC3E}">
        <p14:creationId xmlns:p14="http://schemas.microsoft.com/office/powerpoint/2010/main" val="3129474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6db7dcffd9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6db7dcffd9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latin typeface="Calibri"/>
                <a:ea typeface="Calibri"/>
                <a:cs typeface="Calibri"/>
                <a:sym typeface="Calibri"/>
              </a:rPr>
              <a:t>Context-dependence of fairness definition</a:t>
            </a:r>
            <a:endParaRPr sz="1400">
              <a:solidFill>
                <a:schemeClr val="dk1"/>
              </a:solidFill>
              <a:latin typeface="Calibri"/>
              <a:ea typeface="Calibri"/>
              <a:cs typeface="Calibri"/>
              <a:sym typeface="Calibri"/>
            </a:endParaRPr>
          </a:p>
          <a:p>
            <a:pPr marL="0" lvl="0" indent="0" algn="l" rtl="0">
              <a:spcBef>
                <a:spcPts val="0"/>
              </a:spcBef>
              <a:spcAft>
                <a:spcPts val="0"/>
              </a:spcAft>
              <a:buNone/>
            </a:pPr>
            <a:r>
              <a:rPr lang="en" sz="1400">
                <a:solidFill>
                  <a:schemeClr val="dk1"/>
                </a:solidFill>
                <a:latin typeface="Calibri"/>
                <a:ea typeface="Calibri"/>
                <a:cs typeface="Calibri"/>
                <a:sym typeface="Calibri"/>
              </a:rPr>
              <a:t>Idea of fairness tree is starting point for conversations with stakeholders, help guide discussion</a:t>
            </a:r>
            <a:endParaRPr sz="1400">
              <a:solidFill>
                <a:schemeClr val="dk1"/>
              </a:solidFill>
              <a:latin typeface="Calibri"/>
              <a:ea typeface="Calibri"/>
              <a:cs typeface="Calibri"/>
              <a:sym typeface="Calibri"/>
            </a:endParaRPr>
          </a:p>
          <a:p>
            <a:pPr marL="0" lvl="0" indent="0" algn="l" rtl="0">
              <a:spcBef>
                <a:spcPts val="0"/>
              </a:spcBef>
              <a:spcAft>
                <a:spcPts val="0"/>
              </a:spcAft>
              <a:buNone/>
            </a:pPr>
            <a:r>
              <a:rPr lang="en" sz="1400">
                <a:solidFill>
                  <a:schemeClr val="dk1"/>
                </a:solidFill>
                <a:latin typeface="Calibri"/>
                <a:ea typeface="Calibri"/>
                <a:cs typeface="Calibri"/>
                <a:sym typeface="Calibri"/>
              </a:rPr>
              <a:t>In assistive program with resource constraints, focus on recall parity (equivalent to equality of opportunity discussed by Hardt and others --- also “sensitivity” and TPR and 1-FNR)</a:t>
            </a:r>
            <a:endParaRPr/>
          </a:p>
        </p:txBody>
      </p:sp>
    </p:spTree>
    <p:extLst>
      <p:ext uri="{BB962C8B-B14F-4D97-AF65-F5344CB8AC3E}">
        <p14:creationId xmlns:p14="http://schemas.microsoft.com/office/powerpoint/2010/main" val="3255463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76503b3cf1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76503b3cf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061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76503b3cf1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76503b3cf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9286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76503b3cf1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76503b3cf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94447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6db7dcffd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6db7dcffd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0074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6db7dcffd9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6db7dcffd9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0854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6db7dcffd9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6db7dcffd9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the “Reduce Disparities” options, we targeted recall levels in proportion to underlying prevalence in the population. Could make other choices, but this has the nice property of readjusting as these prevalences change while also still distributing resources across all groups, but one could reasonably take many possible approaches.</a:t>
            </a:r>
            <a:endParaRPr/>
          </a:p>
        </p:txBody>
      </p:sp>
    </p:spTree>
    <p:extLst>
      <p:ext uri="{BB962C8B-B14F-4D97-AF65-F5344CB8AC3E}">
        <p14:creationId xmlns:p14="http://schemas.microsoft.com/office/powerpoint/2010/main" val="1312717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0CBC395-CF3C-A24F-8682-006CE1DBC2D7}" type="slidenum">
              <a:rPr lang="en-US" smtClean="0"/>
              <a:pPr>
                <a:defRPr/>
              </a:pPr>
              <a:t>2</a:t>
            </a:fld>
            <a:endParaRPr lang="en-US"/>
          </a:p>
        </p:txBody>
      </p:sp>
    </p:spTree>
    <p:extLst>
      <p:ext uri="{BB962C8B-B14F-4D97-AF65-F5344CB8AC3E}">
        <p14:creationId xmlns:p14="http://schemas.microsoft.com/office/powerpoint/2010/main" val="24573285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76503b3cf1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76503b3cf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84262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6503b3cf1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6503b3cf1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82604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76503b3cf1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76503b3cf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08766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0CBC395-CF3C-A24F-8682-006CE1DBC2D7}" type="slidenum">
              <a:rPr lang="en-US" smtClean="0"/>
              <a:pPr>
                <a:defRPr/>
              </a:pPr>
              <a:t>72</a:t>
            </a:fld>
            <a:endParaRPr lang="en-US"/>
          </a:p>
        </p:txBody>
      </p:sp>
    </p:spTree>
    <p:extLst>
      <p:ext uri="{BB962C8B-B14F-4D97-AF65-F5344CB8AC3E}">
        <p14:creationId xmlns:p14="http://schemas.microsoft.com/office/powerpoint/2010/main" val="521665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2001f471e_0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8" name="Google Shape;278;g72001f471e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0CBC395-CF3C-A24F-8682-006CE1DBC2D7}" type="slidenum">
              <a:rPr lang="en-US" smtClean="0"/>
              <a:pPr>
                <a:defRPr/>
              </a:pPr>
              <a:t>3</a:t>
            </a:fld>
            <a:endParaRPr lang="en-US"/>
          </a:p>
        </p:txBody>
      </p:sp>
    </p:spTree>
    <p:extLst>
      <p:ext uri="{BB962C8B-B14F-4D97-AF65-F5344CB8AC3E}">
        <p14:creationId xmlns:p14="http://schemas.microsoft.com/office/powerpoint/2010/main" val="2412611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a:t>
            </a:r>
            <a:r>
              <a:rPr lang="en-US" baseline="30000" dirty="0"/>
              <a:t>th</a:t>
            </a:r>
            <a:r>
              <a:rPr lang="en-US" dirty="0"/>
              <a:t> Amendment often interpreted to prohibit racial classification in most cases (that is, taking race into account in state decision-making) as well as racial intentions/discriminatory purpose</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06593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117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5b0c8fd486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5b0c8fd486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049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5b0c8fd486_0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5b0c8fd486_0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endParaRPr sz="1400">
              <a:solidFill>
                <a:schemeClr val="dk1"/>
              </a:solidFill>
            </a:endParaRPr>
          </a:p>
          <a:p>
            <a:pPr marL="0" lvl="0" indent="0" algn="l" rtl="0">
              <a:spcBef>
                <a:spcPts val="640"/>
              </a:spcBef>
              <a:spcAft>
                <a:spcPts val="0"/>
              </a:spcAft>
              <a:buNone/>
            </a:pPr>
            <a:endParaRPr sz="1400">
              <a:solidFill>
                <a:schemeClr val="dk1"/>
              </a:solidFill>
            </a:endParaRPr>
          </a:p>
        </p:txBody>
      </p:sp>
    </p:spTree>
    <p:extLst>
      <p:ext uri="{BB962C8B-B14F-4D97-AF65-F5344CB8AC3E}">
        <p14:creationId xmlns:p14="http://schemas.microsoft.com/office/powerpoint/2010/main" val="4273345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5b0c8fd486_0_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5b0c8fd486_0_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endParaRPr sz="1400">
              <a:solidFill>
                <a:schemeClr val="dk1"/>
              </a:solidFill>
            </a:endParaRPr>
          </a:p>
        </p:txBody>
      </p:sp>
    </p:spTree>
    <p:extLst>
      <p:ext uri="{BB962C8B-B14F-4D97-AF65-F5344CB8AC3E}">
        <p14:creationId xmlns:p14="http://schemas.microsoft.com/office/powerpoint/2010/main" val="1319052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5b0c8fd486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 name="Google Shape;1104;g5b0c8fd486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3088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g6dad9273e7_0_4"/>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5" name="Google Shape;15;g6dad9273e7_0_4"/>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6" name="Google Shape;16;g6dad9273e7_0_4"/>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
        <p:cNvGrpSpPr/>
        <p:nvPr/>
      </p:nvGrpSpPr>
      <p:grpSpPr>
        <a:xfrm>
          <a:off x="0" y="0"/>
          <a:ext cx="0" cy="0"/>
          <a:chOff x="0" y="0"/>
          <a:chExt cx="0" cy="0"/>
        </a:xfrm>
      </p:grpSpPr>
      <p:sp>
        <p:nvSpPr>
          <p:cNvPr id="23" name="Google Shape;23;p5"/>
          <p:cNvSpPr txBox="1">
            <a:spLocks noGrp="1"/>
          </p:cNvSpPr>
          <p:nvPr>
            <p:ph type="dt" idx="10"/>
          </p:nvPr>
        </p:nvSpPr>
        <p:spPr>
          <a:xfrm>
            <a:off x="0" y="0"/>
            <a:ext cx="4000000" cy="4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400">
                <a:solidFill>
                  <a:schemeClr val="dk1"/>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24" name="Google Shape;24;p5"/>
          <p:cNvSpPr txBox="1">
            <a:spLocks noGrp="1"/>
          </p:cNvSpPr>
          <p:nvPr>
            <p:ph type="ftr" idx="11"/>
          </p:nvPr>
        </p:nvSpPr>
        <p:spPr>
          <a:xfrm>
            <a:off x="0" y="0"/>
            <a:ext cx="4000000" cy="4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400">
                <a:solidFill>
                  <a:schemeClr val="dk1"/>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25" name="Google Shape;25;p5"/>
          <p:cNvSpPr txBox="1">
            <a:spLocks noGrp="1"/>
          </p:cNvSpPr>
          <p:nvPr>
            <p:ph type="sldNum" idx="12"/>
          </p:nvPr>
        </p:nvSpPr>
        <p:spPr>
          <a:xfrm>
            <a:off x="0" y="0"/>
            <a:ext cx="4000000" cy="4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spcAft>
                <a:spcPts val="0"/>
              </a:spcAft>
              <a:buNone/>
              <a:defRPr sz="2400">
                <a:solidFill>
                  <a:schemeClr val="dk1"/>
                </a:solidFill>
                <a:latin typeface="Calibri"/>
                <a:ea typeface="Calibri"/>
                <a:cs typeface="Calibri"/>
                <a:sym typeface="Calibri"/>
              </a:defRPr>
            </a:lvl1pPr>
            <a:lvl2pPr marL="0" marR="0" lvl="1" indent="0" algn="l" rtl="0">
              <a:spcBef>
                <a:spcPts val="0"/>
              </a:spcBef>
              <a:spcAft>
                <a:spcPts val="0"/>
              </a:spcAft>
              <a:buNone/>
              <a:defRPr sz="2400">
                <a:solidFill>
                  <a:schemeClr val="dk1"/>
                </a:solidFill>
                <a:latin typeface="Calibri"/>
                <a:ea typeface="Calibri"/>
                <a:cs typeface="Calibri"/>
                <a:sym typeface="Calibri"/>
              </a:defRPr>
            </a:lvl2pPr>
            <a:lvl3pPr marL="0" marR="0" lvl="2" indent="0" algn="l" rtl="0">
              <a:spcBef>
                <a:spcPts val="0"/>
              </a:spcBef>
              <a:spcAft>
                <a:spcPts val="0"/>
              </a:spcAft>
              <a:buNone/>
              <a:defRPr sz="2400">
                <a:solidFill>
                  <a:schemeClr val="dk1"/>
                </a:solidFill>
                <a:latin typeface="Calibri"/>
                <a:ea typeface="Calibri"/>
                <a:cs typeface="Calibri"/>
                <a:sym typeface="Calibri"/>
              </a:defRPr>
            </a:lvl3pPr>
            <a:lvl4pPr marL="0" marR="0" lvl="3" indent="0" algn="l" rtl="0">
              <a:spcBef>
                <a:spcPts val="0"/>
              </a:spcBef>
              <a:spcAft>
                <a:spcPts val="0"/>
              </a:spcAft>
              <a:buNone/>
              <a:defRPr sz="2400">
                <a:solidFill>
                  <a:schemeClr val="dk1"/>
                </a:solidFill>
                <a:latin typeface="Calibri"/>
                <a:ea typeface="Calibri"/>
                <a:cs typeface="Calibri"/>
                <a:sym typeface="Calibri"/>
              </a:defRPr>
            </a:lvl4pPr>
            <a:lvl5pPr marL="0" marR="0" lvl="4" indent="0" algn="l" rtl="0">
              <a:spcBef>
                <a:spcPts val="0"/>
              </a:spcBef>
              <a:spcAft>
                <a:spcPts val="0"/>
              </a:spcAft>
              <a:buNone/>
              <a:defRPr sz="2400">
                <a:solidFill>
                  <a:schemeClr val="dk1"/>
                </a:solidFill>
                <a:latin typeface="Calibri"/>
                <a:ea typeface="Calibri"/>
                <a:cs typeface="Calibri"/>
                <a:sym typeface="Calibri"/>
              </a:defRPr>
            </a:lvl5pPr>
            <a:lvl6pPr marL="0" marR="0" lvl="5" indent="0" algn="l" rtl="0">
              <a:spcBef>
                <a:spcPts val="0"/>
              </a:spcBef>
              <a:spcAft>
                <a:spcPts val="0"/>
              </a:spcAft>
              <a:buNone/>
              <a:defRPr sz="2400">
                <a:solidFill>
                  <a:schemeClr val="dk1"/>
                </a:solidFill>
                <a:latin typeface="Calibri"/>
                <a:ea typeface="Calibri"/>
                <a:cs typeface="Calibri"/>
                <a:sym typeface="Calibri"/>
              </a:defRPr>
            </a:lvl6pPr>
            <a:lvl7pPr marL="0" marR="0" lvl="6" indent="0" algn="l" rtl="0">
              <a:spcBef>
                <a:spcPts val="0"/>
              </a:spcBef>
              <a:spcAft>
                <a:spcPts val="0"/>
              </a:spcAft>
              <a:buNone/>
              <a:defRPr sz="2400">
                <a:solidFill>
                  <a:schemeClr val="dk1"/>
                </a:solidFill>
                <a:latin typeface="Calibri"/>
                <a:ea typeface="Calibri"/>
                <a:cs typeface="Calibri"/>
                <a:sym typeface="Calibri"/>
              </a:defRPr>
            </a:lvl7pPr>
            <a:lvl8pPr marL="0" marR="0" lvl="7" indent="0" algn="l" rtl="0">
              <a:spcBef>
                <a:spcPts val="0"/>
              </a:spcBef>
              <a:spcAft>
                <a:spcPts val="0"/>
              </a:spcAft>
              <a:buNone/>
              <a:defRPr sz="2400">
                <a:solidFill>
                  <a:schemeClr val="dk1"/>
                </a:solidFill>
                <a:latin typeface="Calibri"/>
                <a:ea typeface="Calibri"/>
                <a:cs typeface="Calibri"/>
                <a:sym typeface="Calibri"/>
              </a:defRPr>
            </a:lvl8pPr>
            <a:lvl9pPr marL="0" marR="0" lvl="8" indent="0" algn="l" rtl="0">
              <a:spcBef>
                <a:spcPts val="0"/>
              </a:spcBef>
              <a:spcAft>
                <a:spcPts val="0"/>
              </a:spcAft>
              <a:buNone/>
              <a:defRPr sz="2400">
                <a:solidFill>
                  <a:schemeClr val="dk1"/>
                </a:solidFill>
                <a:latin typeface="Calibri"/>
                <a:ea typeface="Calibri"/>
                <a:cs typeface="Calibri"/>
                <a:sym typeface="Calibri"/>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04460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15600" y="593367"/>
            <a:ext cx="11360800" cy="763600"/>
          </a:xfrm>
          <a:prstGeom prst="rect">
            <a:avLst/>
          </a:prstGeom>
        </p:spPr>
        <p:txBody>
          <a:bodyPr spcFirstLastPara="1" wrap="square" lIns="91425" tIns="45700" rIns="91425" bIns="45700"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 name="Google Shape;28;p6"/>
          <p:cNvSpPr txBox="1">
            <a:spLocks noGrp="1"/>
          </p:cNvSpPr>
          <p:nvPr>
            <p:ph type="body" idx="1"/>
          </p:nvPr>
        </p:nvSpPr>
        <p:spPr>
          <a:xfrm>
            <a:off x="415600" y="1536633"/>
            <a:ext cx="11360800" cy="4555200"/>
          </a:xfrm>
          <a:prstGeom prst="rect">
            <a:avLst/>
          </a:prstGeom>
        </p:spPr>
        <p:txBody>
          <a:bodyPr spcFirstLastPara="1" wrap="square" lIns="91425" tIns="45700" rIns="91425" bIns="45700" anchor="t" anchorCtr="0">
            <a:noAutofit/>
          </a:bodyPr>
          <a:lstStyle>
            <a:lvl1pPr marL="609585" lvl="0" indent="-457189" rtl="0">
              <a:spcBef>
                <a:spcPts val="480"/>
              </a:spcBef>
              <a:spcAft>
                <a:spcPts val="0"/>
              </a:spcAft>
              <a:buSzPts val="1800"/>
              <a:buChar char="•"/>
              <a:defRPr/>
            </a:lvl1pPr>
            <a:lvl2pPr marL="1219170" lvl="1" indent="-438138" rtl="0">
              <a:spcBef>
                <a:spcPts val="420"/>
              </a:spcBef>
              <a:spcAft>
                <a:spcPts val="0"/>
              </a:spcAft>
              <a:buSzPts val="1575"/>
              <a:buChar char="–"/>
              <a:defRPr/>
            </a:lvl2pPr>
            <a:lvl3pPr marL="1828754" lvl="2" indent="-419090" rtl="0">
              <a:spcBef>
                <a:spcPts val="360"/>
              </a:spcBef>
              <a:spcAft>
                <a:spcPts val="0"/>
              </a:spcAft>
              <a:buSzPts val="1350"/>
              <a:buChar char="•"/>
              <a:defRPr/>
            </a:lvl3pPr>
            <a:lvl4pPr marL="2438339" lvl="3" indent="-400039" rtl="0">
              <a:spcBef>
                <a:spcPts val="300"/>
              </a:spcBef>
              <a:spcAft>
                <a:spcPts val="0"/>
              </a:spcAft>
              <a:buSzPts val="1125"/>
              <a:buChar char="–"/>
              <a:defRPr/>
            </a:lvl4pPr>
            <a:lvl5pPr marL="3047924" lvl="4" indent="-400039" rtl="0">
              <a:spcBef>
                <a:spcPts val="300"/>
              </a:spcBef>
              <a:spcAft>
                <a:spcPts val="0"/>
              </a:spcAft>
              <a:buSzPts val="1125"/>
              <a:buChar char="»"/>
              <a:defRPr/>
            </a:lvl5pPr>
            <a:lvl6pPr marL="3657509" lvl="5" indent="-400039" rtl="0">
              <a:spcBef>
                <a:spcPts val="300"/>
              </a:spcBef>
              <a:spcAft>
                <a:spcPts val="0"/>
              </a:spcAft>
              <a:buSzPts val="1125"/>
              <a:buChar char="•"/>
              <a:defRPr/>
            </a:lvl6pPr>
            <a:lvl7pPr marL="4267093" lvl="6" indent="-400039" rtl="0">
              <a:spcBef>
                <a:spcPts val="300"/>
              </a:spcBef>
              <a:spcAft>
                <a:spcPts val="0"/>
              </a:spcAft>
              <a:buSzPts val="1125"/>
              <a:buChar char="•"/>
              <a:defRPr/>
            </a:lvl7pPr>
            <a:lvl8pPr marL="4876678" lvl="7" indent="-400039" rtl="0">
              <a:spcBef>
                <a:spcPts val="300"/>
              </a:spcBef>
              <a:spcAft>
                <a:spcPts val="0"/>
              </a:spcAft>
              <a:buSzPts val="1125"/>
              <a:buChar char="•"/>
              <a:defRPr/>
            </a:lvl8pPr>
            <a:lvl9pPr marL="5486263" lvl="8" indent="-400039" rtl="0">
              <a:spcBef>
                <a:spcPts val="300"/>
              </a:spcBef>
              <a:spcAft>
                <a:spcPts val="0"/>
              </a:spcAft>
              <a:buSzPts val="1125"/>
              <a:buChar char="•"/>
              <a:defRPr/>
            </a:lvl9pPr>
          </a:lstStyle>
          <a:p>
            <a:endParaRPr/>
          </a:p>
        </p:txBody>
      </p:sp>
      <p:sp>
        <p:nvSpPr>
          <p:cNvPr id="29" name="Google Shape;29;p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510961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g6dad9273e7_0_11"/>
          <p:cNvSpPr txBox="1">
            <a:spLocks noGrp="1"/>
          </p:cNvSpPr>
          <p:nvPr>
            <p:ph type="title"/>
          </p:nvPr>
        </p:nvSpPr>
        <p:spPr>
          <a:xfrm>
            <a:off x="415600" y="86563"/>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Clr>
                <a:srgbClr val="FFFFFF"/>
              </a:buClr>
              <a:buSzPts val="3700"/>
              <a:buNone/>
              <a:defRPr>
                <a:solidFill>
                  <a:srgbClr val="FFFFFF"/>
                </a:solidFil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19" name="Google Shape;19;g6dad9273e7_0_1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Clr>
                <a:srgbClr val="434343"/>
              </a:buClr>
              <a:buSzPts val="2400"/>
              <a:buChar char="●"/>
              <a:defRPr>
                <a:solidFill>
                  <a:srgbClr val="434343"/>
                </a:solidFill>
              </a:defRPr>
            </a:lvl1pPr>
            <a:lvl2pPr marL="914400" lvl="1" indent="-349250" algn="l">
              <a:lnSpc>
                <a:spcPct val="115000"/>
              </a:lnSpc>
              <a:spcBef>
                <a:spcPts val="2100"/>
              </a:spcBef>
              <a:spcAft>
                <a:spcPts val="0"/>
              </a:spcAft>
              <a:buClr>
                <a:srgbClr val="434343"/>
              </a:buClr>
              <a:buSzPts val="1900"/>
              <a:buChar char="○"/>
              <a:defRPr>
                <a:solidFill>
                  <a:srgbClr val="434343"/>
                </a:solidFill>
              </a:defRPr>
            </a:lvl2pPr>
            <a:lvl3pPr marL="1371600" lvl="2" indent="-349250" algn="l">
              <a:lnSpc>
                <a:spcPct val="115000"/>
              </a:lnSpc>
              <a:spcBef>
                <a:spcPts val="2100"/>
              </a:spcBef>
              <a:spcAft>
                <a:spcPts val="0"/>
              </a:spcAft>
              <a:buClr>
                <a:srgbClr val="434343"/>
              </a:buClr>
              <a:buSzPts val="1900"/>
              <a:buChar char="■"/>
              <a:defRPr>
                <a:solidFill>
                  <a:srgbClr val="434343"/>
                </a:solidFill>
              </a:defRPr>
            </a:lvl3pPr>
            <a:lvl4pPr marL="1828800" lvl="3" indent="-349250" algn="l">
              <a:lnSpc>
                <a:spcPct val="115000"/>
              </a:lnSpc>
              <a:spcBef>
                <a:spcPts val="2100"/>
              </a:spcBef>
              <a:spcAft>
                <a:spcPts val="0"/>
              </a:spcAft>
              <a:buClr>
                <a:srgbClr val="434343"/>
              </a:buClr>
              <a:buSzPts val="1900"/>
              <a:buChar char="●"/>
              <a:defRPr>
                <a:solidFill>
                  <a:srgbClr val="434343"/>
                </a:solidFill>
              </a:defRPr>
            </a:lvl4pPr>
            <a:lvl5pPr marL="2286000" lvl="4" indent="-349250" algn="l">
              <a:lnSpc>
                <a:spcPct val="115000"/>
              </a:lnSpc>
              <a:spcBef>
                <a:spcPts val="2100"/>
              </a:spcBef>
              <a:spcAft>
                <a:spcPts val="0"/>
              </a:spcAft>
              <a:buClr>
                <a:srgbClr val="434343"/>
              </a:buClr>
              <a:buSzPts val="1900"/>
              <a:buChar char="○"/>
              <a:defRPr>
                <a:solidFill>
                  <a:srgbClr val="434343"/>
                </a:solidFill>
              </a:defRPr>
            </a:lvl5pPr>
            <a:lvl6pPr marL="2743200" lvl="5" indent="-349250" algn="l">
              <a:lnSpc>
                <a:spcPct val="115000"/>
              </a:lnSpc>
              <a:spcBef>
                <a:spcPts val="2100"/>
              </a:spcBef>
              <a:spcAft>
                <a:spcPts val="0"/>
              </a:spcAft>
              <a:buClr>
                <a:srgbClr val="434343"/>
              </a:buClr>
              <a:buSzPts val="1900"/>
              <a:buChar char="■"/>
              <a:defRPr>
                <a:solidFill>
                  <a:srgbClr val="434343"/>
                </a:solidFill>
              </a:defRPr>
            </a:lvl6pPr>
            <a:lvl7pPr marL="3200400" lvl="6" indent="-349250" algn="l">
              <a:lnSpc>
                <a:spcPct val="115000"/>
              </a:lnSpc>
              <a:spcBef>
                <a:spcPts val="2100"/>
              </a:spcBef>
              <a:spcAft>
                <a:spcPts val="0"/>
              </a:spcAft>
              <a:buClr>
                <a:srgbClr val="434343"/>
              </a:buClr>
              <a:buSzPts val="1900"/>
              <a:buChar char="●"/>
              <a:defRPr>
                <a:solidFill>
                  <a:srgbClr val="434343"/>
                </a:solidFill>
              </a:defRPr>
            </a:lvl7pPr>
            <a:lvl8pPr marL="3657600" lvl="7" indent="-349250" algn="l">
              <a:lnSpc>
                <a:spcPct val="115000"/>
              </a:lnSpc>
              <a:spcBef>
                <a:spcPts val="2100"/>
              </a:spcBef>
              <a:spcAft>
                <a:spcPts val="0"/>
              </a:spcAft>
              <a:buClr>
                <a:srgbClr val="434343"/>
              </a:buClr>
              <a:buSzPts val="1900"/>
              <a:buChar char="○"/>
              <a:defRPr>
                <a:solidFill>
                  <a:srgbClr val="434343"/>
                </a:solidFill>
              </a:defRPr>
            </a:lvl8pPr>
            <a:lvl9pPr marL="4114800" lvl="8" indent="-349250" algn="l">
              <a:lnSpc>
                <a:spcPct val="115000"/>
              </a:lnSpc>
              <a:spcBef>
                <a:spcPts val="2100"/>
              </a:spcBef>
              <a:spcAft>
                <a:spcPts val="2100"/>
              </a:spcAft>
              <a:buClr>
                <a:srgbClr val="434343"/>
              </a:buClr>
              <a:buSzPts val="1900"/>
              <a:buChar char="■"/>
              <a:defRPr>
                <a:solidFill>
                  <a:srgbClr val="434343"/>
                </a:solidFill>
              </a:defRPr>
            </a:lvl9pPr>
          </a:lstStyle>
          <a:p>
            <a:endParaRPr/>
          </a:p>
        </p:txBody>
      </p:sp>
      <p:sp>
        <p:nvSpPr>
          <p:cNvPr id="20" name="Google Shape;20;g6dad9273e7_0_1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1" name="Google Shape;21;g6dad9273e7_0_11"/>
          <p:cNvSpPr/>
          <p:nvPr/>
        </p:nvSpPr>
        <p:spPr>
          <a:xfrm>
            <a:off x="-14200" y="-36767"/>
            <a:ext cx="12220500" cy="1010161"/>
          </a:xfrm>
          <a:prstGeom prst="rect">
            <a:avLst/>
          </a:prstGeom>
          <a:solidFill>
            <a:srgbClr val="A61C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g6dad9273e7_0_8"/>
          <p:cNvSpPr txBox="1">
            <a:spLocks noGrp="1"/>
          </p:cNvSpPr>
          <p:nvPr>
            <p:ph type="title"/>
          </p:nvPr>
        </p:nvSpPr>
        <p:spPr>
          <a:xfrm>
            <a:off x="415600" y="2867800"/>
            <a:ext cx="11360700" cy="1122300"/>
          </a:xfrm>
          <a:prstGeom prst="rect">
            <a:avLst/>
          </a:prstGeom>
          <a:noFill/>
          <a:ln>
            <a:noFill/>
          </a:ln>
        </p:spPr>
        <p:txBody>
          <a:bodyPr spcFirstLastPara="1" wrap="square" lIns="121900" tIns="121900" rIns="121900" bIns="121900"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6" name="Google Shape;26;g6dad9273e7_0_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g6dad9273e7_0_16"/>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9" name="Google Shape;29;g6dad9273e7_0_16"/>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6dad9273e7_0_16"/>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1" name="Google Shape;31;g6dad9273e7_0_1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
        <p:cNvGrpSpPr/>
        <p:nvPr/>
      </p:nvGrpSpPr>
      <p:grpSpPr>
        <a:xfrm>
          <a:off x="0" y="0"/>
          <a:ext cx="0" cy="0"/>
          <a:chOff x="0" y="0"/>
          <a:chExt cx="0" cy="0"/>
        </a:xfrm>
      </p:grpSpPr>
      <p:sp>
        <p:nvSpPr>
          <p:cNvPr id="33" name="Google Shape;33;p34"/>
          <p:cNvSpPr txBox="1">
            <a:spLocks noGrp="1"/>
          </p:cNvSpPr>
          <p:nvPr>
            <p:ph type="body" idx="1"/>
          </p:nvPr>
        </p:nvSpPr>
        <p:spPr>
          <a:xfrm>
            <a:off x="297706" y="1353806"/>
            <a:ext cx="11666363" cy="4954647"/>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34" name="Google Shape;34;p34"/>
          <p:cNvSpPr/>
          <p:nvPr/>
        </p:nvSpPr>
        <p:spPr>
          <a:xfrm>
            <a:off x="0" y="6434064"/>
            <a:ext cx="12192000" cy="423936"/>
          </a:xfrm>
          <a:prstGeom prst="rect">
            <a:avLst/>
          </a:prstGeom>
          <a:solidFill>
            <a:schemeClr val="lt2"/>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67"/>
              <a:buFont typeface="Arial"/>
              <a:buNone/>
            </a:pPr>
            <a:endParaRPr sz="1867"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67"/>
              <a:buFont typeface="Arial"/>
              <a:buNone/>
            </a:pPr>
            <a:r>
              <a:rPr lang="en-US" sz="1867" b="0" i="0" u="none" strike="noStrike" cap="none">
                <a:solidFill>
                  <a:schemeClr val="lt1"/>
                </a:solidFill>
                <a:latin typeface="Arial"/>
                <a:ea typeface="Arial"/>
                <a:cs typeface="Arial"/>
                <a:sym typeface="Arial"/>
              </a:rPr>
              <a:t>Rayid Ghani															@rayidghani				</a:t>
            </a:r>
            <a:endParaRPr sz="1867" b="0" i="0" u="none" strike="noStrike" cap="none">
              <a:solidFill>
                <a:schemeClr val="lt1"/>
              </a:solidFill>
              <a:latin typeface="Arial"/>
              <a:ea typeface="Arial"/>
              <a:cs typeface="Arial"/>
              <a:sym typeface="Arial"/>
            </a:endParaRPr>
          </a:p>
        </p:txBody>
      </p:sp>
      <p:sp>
        <p:nvSpPr>
          <p:cNvPr id="35" name="Google Shape;35;p34"/>
          <p:cNvSpPr/>
          <p:nvPr/>
        </p:nvSpPr>
        <p:spPr>
          <a:xfrm>
            <a:off x="0" y="1"/>
            <a:ext cx="12192000" cy="1206639"/>
          </a:xfrm>
          <a:prstGeom prst="rect">
            <a:avLst/>
          </a:prstGeom>
          <a:solidFill>
            <a:schemeClr val="lt2"/>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67"/>
              <a:buFont typeface="Arial"/>
              <a:buNone/>
            </a:pPr>
            <a:endParaRPr sz="1867" b="0" i="0" u="none" strike="noStrike" cap="none">
              <a:solidFill>
                <a:schemeClr val="lt1"/>
              </a:solidFill>
              <a:latin typeface="Arial"/>
              <a:ea typeface="Arial"/>
              <a:cs typeface="Arial"/>
              <a:sym typeface="Arial"/>
            </a:endParaRPr>
          </a:p>
        </p:txBody>
      </p:sp>
      <p:sp>
        <p:nvSpPr>
          <p:cNvPr id="36" name="Google Shape;36;p34"/>
          <p:cNvSpPr txBox="1">
            <a:spLocks noGrp="1"/>
          </p:cNvSpPr>
          <p:nvPr>
            <p:ph type="title"/>
          </p:nvPr>
        </p:nvSpPr>
        <p:spPr>
          <a:xfrm>
            <a:off x="0" y="23412"/>
            <a:ext cx="12192000" cy="11430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solidFill>
                  <a:srgbClr val="F2F2F2"/>
                </a:solidFil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6154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914400" y="1851287"/>
            <a:ext cx="10363200" cy="1470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828800" y="3341489"/>
            <a:ext cx="8534400" cy="1752400"/>
          </a:xfrm>
          <a:prstGeom prst="rect">
            <a:avLst/>
          </a:prstGeom>
          <a:noFill/>
          <a:ln>
            <a:noFill/>
          </a:ln>
        </p:spPr>
        <p:txBody>
          <a:bodyPr spcFirstLastPara="1" wrap="square" lIns="91425" tIns="45700" rIns="91425" bIns="45700" anchor="t" anchorCtr="0">
            <a:noAutofit/>
          </a:bodyPr>
          <a:lstStyle>
            <a:lvl1pPr lvl="0" algn="ctr">
              <a:spcBef>
                <a:spcPts val="480"/>
              </a:spcBef>
              <a:spcAft>
                <a:spcPts val="0"/>
              </a:spcAft>
              <a:buClr>
                <a:srgbClr val="262626"/>
              </a:buClr>
              <a:buSzPts val="1800"/>
              <a:buNone/>
              <a:defRPr>
                <a:solidFill>
                  <a:srgbClr val="262626"/>
                </a:solidFill>
              </a:defRPr>
            </a:lvl1pPr>
            <a:lvl2pPr lvl="1" algn="ctr">
              <a:spcBef>
                <a:spcPts val="420"/>
              </a:spcBef>
              <a:spcAft>
                <a:spcPts val="0"/>
              </a:spcAft>
              <a:buClr>
                <a:srgbClr val="888888"/>
              </a:buClr>
              <a:buSzPts val="1575"/>
              <a:buNone/>
              <a:defRPr>
                <a:solidFill>
                  <a:srgbClr val="888888"/>
                </a:solidFill>
              </a:defRPr>
            </a:lvl2pPr>
            <a:lvl3pPr lvl="2" algn="ctr">
              <a:spcBef>
                <a:spcPts val="360"/>
              </a:spcBef>
              <a:spcAft>
                <a:spcPts val="0"/>
              </a:spcAft>
              <a:buClr>
                <a:srgbClr val="888888"/>
              </a:buClr>
              <a:buSzPts val="1350"/>
              <a:buNone/>
              <a:defRPr>
                <a:solidFill>
                  <a:srgbClr val="888888"/>
                </a:solidFill>
              </a:defRPr>
            </a:lvl3pPr>
            <a:lvl4pPr lvl="3" algn="ctr">
              <a:spcBef>
                <a:spcPts val="300"/>
              </a:spcBef>
              <a:spcAft>
                <a:spcPts val="0"/>
              </a:spcAft>
              <a:buClr>
                <a:srgbClr val="888888"/>
              </a:buClr>
              <a:buSzPts val="1125"/>
              <a:buNone/>
              <a:defRPr>
                <a:solidFill>
                  <a:srgbClr val="888888"/>
                </a:solidFill>
              </a:defRPr>
            </a:lvl4pPr>
            <a:lvl5pPr lvl="4" algn="ctr">
              <a:spcBef>
                <a:spcPts val="300"/>
              </a:spcBef>
              <a:spcAft>
                <a:spcPts val="0"/>
              </a:spcAft>
              <a:buClr>
                <a:srgbClr val="888888"/>
              </a:buClr>
              <a:buSzPts val="1125"/>
              <a:buNone/>
              <a:defRPr>
                <a:solidFill>
                  <a:srgbClr val="888888"/>
                </a:solidFill>
              </a:defRPr>
            </a:lvl5pPr>
            <a:lvl6pPr lvl="5" algn="ctr">
              <a:spcBef>
                <a:spcPts val="300"/>
              </a:spcBef>
              <a:spcAft>
                <a:spcPts val="0"/>
              </a:spcAft>
              <a:buClr>
                <a:srgbClr val="888888"/>
              </a:buClr>
              <a:buSzPts val="1125"/>
              <a:buNone/>
              <a:defRPr>
                <a:solidFill>
                  <a:srgbClr val="888888"/>
                </a:solidFill>
              </a:defRPr>
            </a:lvl6pPr>
            <a:lvl7pPr lvl="6" algn="ctr">
              <a:spcBef>
                <a:spcPts val="300"/>
              </a:spcBef>
              <a:spcAft>
                <a:spcPts val="0"/>
              </a:spcAft>
              <a:buClr>
                <a:srgbClr val="888888"/>
              </a:buClr>
              <a:buSzPts val="1125"/>
              <a:buNone/>
              <a:defRPr>
                <a:solidFill>
                  <a:srgbClr val="888888"/>
                </a:solidFill>
              </a:defRPr>
            </a:lvl7pPr>
            <a:lvl8pPr lvl="7" algn="ctr">
              <a:spcBef>
                <a:spcPts val="300"/>
              </a:spcBef>
              <a:spcAft>
                <a:spcPts val="0"/>
              </a:spcAft>
              <a:buClr>
                <a:srgbClr val="888888"/>
              </a:buClr>
              <a:buSzPts val="1125"/>
              <a:buNone/>
              <a:defRPr>
                <a:solidFill>
                  <a:srgbClr val="888888"/>
                </a:solidFill>
              </a:defRPr>
            </a:lvl8pPr>
            <a:lvl9pPr lvl="8" algn="ctr">
              <a:spcBef>
                <a:spcPts val="300"/>
              </a:spcBef>
              <a:spcAft>
                <a:spcPts val="0"/>
              </a:spcAft>
              <a:buClr>
                <a:srgbClr val="888888"/>
              </a:buClr>
              <a:buSzPts val="1125"/>
              <a:buNone/>
              <a:defRPr>
                <a:solidFill>
                  <a:srgbClr val="888888"/>
                </a:solidFill>
              </a:defRPr>
            </a:lvl9pPr>
          </a:lstStyle>
          <a:p>
            <a:endParaRPr/>
          </a:p>
        </p:txBody>
      </p:sp>
      <p:pic>
        <p:nvPicPr>
          <p:cNvPr id="14" name="Google Shape;14;p2"/>
          <p:cNvPicPr preferRelativeResize="0"/>
          <p:nvPr/>
        </p:nvPicPr>
        <p:blipFill rotWithShape="1">
          <a:blip r:embed="rId2">
            <a:alphaModFix/>
          </a:blip>
          <a:srcRect/>
          <a:stretch/>
        </p:blipFill>
        <p:spPr>
          <a:xfrm>
            <a:off x="3539067" y="5352288"/>
            <a:ext cx="5113867" cy="457200"/>
          </a:xfrm>
          <a:prstGeom prst="rect">
            <a:avLst/>
          </a:prstGeom>
          <a:noFill/>
          <a:ln>
            <a:noFill/>
          </a:ln>
        </p:spPr>
      </p:pic>
      <p:pic>
        <p:nvPicPr>
          <p:cNvPr id="15" name="Google Shape;15;p2"/>
          <p:cNvPicPr preferRelativeResize="0"/>
          <p:nvPr/>
        </p:nvPicPr>
        <p:blipFill rotWithShape="1">
          <a:blip r:embed="rId3">
            <a:alphaModFix/>
          </a:blip>
          <a:srcRect t="32889"/>
          <a:stretch/>
        </p:blipFill>
        <p:spPr>
          <a:xfrm>
            <a:off x="9105554" y="5606744"/>
            <a:ext cx="2695265" cy="607944"/>
          </a:xfrm>
          <a:prstGeom prst="rect">
            <a:avLst/>
          </a:prstGeom>
          <a:noFill/>
          <a:ln>
            <a:noFill/>
          </a:ln>
        </p:spPr>
      </p:pic>
      <p:pic>
        <p:nvPicPr>
          <p:cNvPr id="16" name="Google Shape;16;p2"/>
          <p:cNvPicPr preferRelativeResize="0"/>
          <p:nvPr/>
        </p:nvPicPr>
        <p:blipFill rotWithShape="1">
          <a:blip r:embed="rId4">
            <a:alphaModFix/>
          </a:blip>
          <a:srcRect/>
          <a:stretch/>
        </p:blipFill>
        <p:spPr>
          <a:xfrm>
            <a:off x="1158888" y="5114267"/>
            <a:ext cx="1339824" cy="1245616"/>
          </a:xfrm>
          <a:prstGeom prst="rect">
            <a:avLst/>
          </a:prstGeom>
          <a:noFill/>
          <a:ln>
            <a:noFill/>
          </a:ln>
        </p:spPr>
      </p:pic>
    </p:spTree>
    <p:extLst>
      <p:ext uri="{BB962C8B-B14F-4D97-AF65-F5344CB8AC3E}">
        <p14:creationId xmlns:p14="http://schemas.microsoft.com/office/powerpoint/2010/main" val="1403987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09600" y="274639"/>
            <a:ext cx="10972800" cy="1143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extLst>
      <p:ext uri="{BB962C8B-B14F-4D97-AF65-F5344CB8AC3E}">
        <p14:creationId xmlns:p14="http://schemas.microsoft.com/office/powerpoint/2010/main" val="3342663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9"/>
        <p:cNvGrpSpPr/>
        <p:nvPr/>
      </p:nvGrpSpPr>
      <p:grpSpPr>
        <a:xfrm>
          <a:off x="0" y="0"/>
          <a:ext cx="0" cy="0"/>
          <a:chOff x="0" y="0"/>
          <a:chExt cx="0" cy="0"/>
        </a:xfrm>
      </p:grpSpPr>
      <p:sp>
        <p:nvSpPr>
          <p:cNvPr id="20" name="Google Shape;20;p4"/>
          <p:cNvSpPr txBox="1">
            <a:spLocks noGrp="1"/>
          </p:cNvSpPr>
          <p:nvPr>
            <p:ph type="body" idx="1"/>
          </p:nvPr>
        </p:nvSpPr>
        <p:spPr>
          <a:xfrm>
            <a:off x="297707" y="1353807"/>
            <a:ext cx="11666400" cy="4954800"/>
          </a:xfrm>
          <a:prstGeom prst="rect">
            <a:avLst/>
          </a:prstGeom>
          <a:noFill/>
          <a:ln>
            <a:noFill/>
          </a:ln>
        </p:spPr>
        <p:txBody>
          <a:bodyPr spcFirstLastPara="1" wrap="square" lIns="91425" tIns="45700" rIns="91425" bIns="45700" anchor="t" anchorCtr="0">
            <a:noAutofit/>
          </a:bodyPr>
          <a:lstStyle>
            <a:lvl1pPr marL="609585" lvl="0" indent="-457189" algn="l">
              <a:spcBef>
                <a:spcPts val="480"/>
              </a:spcBef>
              <a:spcAft>
                <a:spcPts val="0"/>
              </a:spcAft>
              <a:buClr>
                <a:schemeClr val="dk1"/>
              </a:buClr>
              <a:buSzPts val="1800"/>
              <a:buChar char="•"/>
              <a:defRPr/>
            </a:lvl1pPr>
            <a:lvl2pPr marL="1219170" lvl="1" indent="-457189" algn="l">
              <a:spcBef>
                <a:spcPts val="480"/>
              </a:spcBef>
              <a:spcAft>
                <a:spcPts val="0"/>
              </a:spcAft>
              <a:buClr>
                <a:schemeClr val="dk1"/>
              </a:buClr>
              <a:buSzPts val="1800"/>
              <a:buChar char="–"/>
              <a:defRPr/>
            </a:lvl2pPr>
            <a:lvl3pPr marL="1828754" lvl="2" indent="-457189" algn="l">
              <a:spcBef>
                <a:spcPts val="480"/>
              </a:spcBef>
              <a:spcAft>
                <a:spcPts val="0"/>
              </a:spcAft>
              <a:buClr>
                <a:schemeClr val="dk1"/>
              </a:buClr>
              <a:buSzPts val="1800"/>
              <a:buChar char="•"/>
              <a:defRPr/>
            </a:lvl3pPr>
            <a:lvl4pPr marL="2438339" lvl="3" indent="-457189" algn="l">
              <a:spcBef>
                <a:spcPts val="480"/>
              </a:spcBef>
              <a:spcAft>
                <a:spcPts val="0"/>
              </a:spcAft>
              <a:buClr>
                <a:schemeClr val="dk1"/>
              </a:buClr>
              <a:buSzPts val="1800"/>
              <a:buChar char="–"/>
              <a:defRPr/>
            </a:lvl4pPr>
            <a:lvl5pPr marL="3047924" lvl="4" indent="-457189" algn="l">
              <a:spcBef>
                <a:spcPts val="480"/>
              </a:spcBef>
              <a:spcAft>
                <a:spcPts val="0"/>
              </a:spcAft>
              <a:buClr>
                <a:schemeClr val="dk1"/>
              </a:buClr>
              <a:buSzPts val="1800"/>
              <a:buChar char="»"/>
              <a:defRPr/>
            </a:lvl5pPr>
            <a:lvl6pPr marL="3657509" lvl="5" indent="-457189" algn="l">
              <a:spcBef>
                <a:spcPts val="48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21" name="Google Shape;21;p4"/>
          <p:cNvSpPr txBox="1">
            <a:spLocks noGrp="1"/>
          </p:cNvSpPr>
          <p:nvPr>
            <p:ph type="title"/>
          </p:nvPr>
        </p:nvSpPr>
        <p:spPr>
          <a:xfrm>
            <a:off x="0" y="0"/>
            <a:ext cx="12192000" cy="1069600"/>
          </a:xfrm>
          <a:prstGeom prst="rect">
            <a:avLst/>
          </a:prstGeom>
          <a:solidFill>
            <a:srgbClr val="800000"/>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2F2F2"/>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extLst>
      <p:ext uri="{BB962C8B-B14F-4D97-AF65-F5344CB8AC3E}">
        <p14:creationId xmlns:p14="http://schemas.microsoft.com/office/powerpoint/2010/main" val="29338901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g6dad9273e7_0_0"/>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11" name="Google Shape;11;g6dad9273e7_0_0"/>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12" name="Google Shape;12;g6dad9273e7_0_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274639"/>
            <a:ext cx="10972800" cy="1143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2475" b="0" i="0" u="none" strike="noStrike" cap="none">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609600" y="1600201"/>
            <a:ext cx="10972800" cy="4526000"/>
          </a:xfrm>
          <a:prstGeom prst="rect">
            <a:avLst/>
          </a:prstGeom>
          <a:noFill/>
          <a:ln>
            <a:noFill/>
          </a:ln>
        </p:spPr>
        <p:txBody>
          <a:bodyPr spcFirstLastPara="1" wrap="square" lIns="91425" tIns="45700" rIns="91425" bIns="45700" anchor="t" anchorCtr="0">
            <a:noAutofit/>
          </a:bodyPr>
          <a:lstStyle>
            <a:lvl1pPr marL="457200" marR="0" lvl="0"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1pPr>
            <a:lvl2pPr marL="914400" marR="0" lvl="1" indent="-328612" algn="l" rtl="0">
              <a:spcBef>
                <a:spcPts val="315"/>
              </a:spcBef>
              <a:spcAft>
                <a:spcPts val="0"/>
              </a:spcAft>
              <a:buClr>
                <a:schemeClr val="dk1"/>
              </a:buClr>
              <a:buSzPts val="1575"/>
              <a:buFont typeface="Arial"/>
              <a:buChar char="–"/>
              <a:defRPr sz="1575" b="0" i="0" u="none" strike="noStrike" cap="none">
                <a:solidFill>
                  <a:schemeClr val="dk1"/>
                </a:solidFill>
                <a:latin typeface="Calibri"/>
                <a:ea typeface="Calibri"/>
                <a:cs typeface="Calibri"/>
                <a:sym typeface="Calibri"/>
              </a:defRPr>
            </a:lvl2pPr>
            <a:lvl3pPr marL="1371600" marR="0" lvl="2" indent="-314325" algn="l" rtl="0">
              <a:spcBef>
                <a:spcPts val="27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3pPr>
            <a:lvl4pPr marL="1828800" marR="0" lvl="3"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4pPr>
            <a:lvl5pPr marL="2286000" marR="0" lvl="4"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5pPr>
            <a:lvl6pPr marL="2743200" marR="0" lvl="5"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6pPr>
            <a:lvl7pPr marL="3200400" marR="0" lvl="6"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7pPr>
            <a:lvl8pPr marL="3657600" marR="0" lvl="7"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8pPr>
            <a:lvl9pPr marL="4114800" marR="0" lvl="8" indent="-300037" algn="l" rtl="0">
              <a:spcBef>
                <a:spcPts val="225"/>
              </a:spcBef>
              <a:spcAft>
                <a:spcPts val="0"/>
              </a:spcAft>
              <a:buClr>
                <a:schemeClr val="dk1"/>
              </a:buClr>
              <a:buSzPts val="1125"/>
              <a:buFont typeface="Arial"/>
              <a:buChar char="•"/>
              <a:defRPr sz="1125" b="0" i="0" u="none" strike="noStrike" cap="none">
                <a:solidFill>
                  <a:schemeClr val="dk1"/>
                </a:solidFill>
                <a:latin typeface="Calibri"/>
                <a:ea typeface="Calibri"/>
                <a:cs typeface="Calibri"/>
                <a:sym typeface="Calibri"/>
              </a:defRPr>
            </a:lvl9pPr>
          </a:lstStyle>
          <a:p>
            <a:endParaRPr/>
          </a:p>
        </p:txBody>
      </p:sp>
      <p:sp>
        <p:nvSpPr>
          <p:cNvPr id="8" name="Google Shape;8;p1"/>
          <p:cNvSpPr/>
          <p:nvPr/>
        </p:nvSpPr>
        <p:spPr>
          <a:xfrm>
            <a:off x="0" y="6450221"/>
            <a:ext cx="12192000" cy="407600"/>
          </a:xfrm>
          <a:prstGeom prst="rect">
            <a:avLst/>
          </a:prstGeom>
          <a:solidFill>
            <a:srgbClr val="80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Calibri"/>
              <a:ea typeface="Calibri"/>
              <a:cs typeface="Calibri"/>
              <a:sym typeface="Calibri"/>
            </a:endParaRPr>
          </a:p>
        </p:txBody>
      </p:sp>
      <p:sp>
        <p:nvSpPr>
          <p:cNvPr id="9" name="Google Shape;9;p1"/>
          <p:cNvSpPr txBox="1"/>
          <p:nvPr/>
        </p:nvSpPr>
        <p:spPr>
          <a:xfrm>
            <a:off x="210609" y="6459633"/>
            <a:ext cx="4606000" cy="369200"/>
          </a:xfrm>
          <a:prstGeom prst="rect">
            <a:avLst/>
          </a:prstGeom>
          <a:noFill/>
          <a:ln>
            <a:noFill/>
          </a:ln>
        </p:spPr>
        <p:txBody>
          <a:bodyPr spcFirstLastPara="1" wrap="square" lIns="121900" tIns="60933" rIns="121900" bIns="60933" anchor="t" anchorCtr="0">
            <a:noAutofit/>
          </a:bodyPr>
          <a:lstStyle/>
          <a:p>
            <a:pPr marL="0" marR="0" lvl="0" indent="0" algn="l" rtl="0">
              <a:spcBef>
                <a:spcPts val="0"/>
              </a:spcBef>
              <a:spcAft>
                <a:spcPts val="0"/>
              </a:spcAft>
              <a:buNone/>
            </a:pPr>
            <a:r>
              <a:rPr lang="en" sz="1600">
                <a:solidFill>
                  <a:schemeClr val="lt1"/>
                </a:solidFill>
              </a:rPr>
              <a:t>Kit Rodolfa</a:t>
            </a:r>
            <a:r>
              <a:rPr lang="en" sz="1600" b="0" i="0" u="none" strike="noStrike" cap="none">
                <a:solidFill>
                  <a:schemeClr val="lt1"/>
                </a:solidFill>
                <a:latin typeface="Arial"/>
                <a:ea typeface="Arial"/>
                <a:cs typeface="Arial"/>
                <a:sym typeface="Arial"/>
              </a:rPr>
              <a:t>  | </a:t>
            </a:r>
            <a:r>
              <a:rPr lang="en" sz="1600">
                <a:solidFill>
                  <a:schemeClr val="lt1"/>
                </a:solidFill>
              </a:rPr>
              <a:t>krodolfa@cmu.edu</a:t>
            </a:r>
            <a:endParaRPr sz="1600" b="0">
              <a:solidFill>
                <a:schemeClr val="lt1"/>
              </a:solidFill>
              <a:latin typeface="Calibri"/>
              <a:ea typeface="Calibri"/>
              <a:cs typeface="Calibri"/>
              <a:sym typeface="Calibri"/>
            </a:endParaRPr>
          </a:p>
        </p:txBody>
      </p:sp>
      <p:pic>
        <p:nvPicPr>
          <p:cNvPr id="10" name="Google Shape;10;p1"/>
          <p:cNvPicPr preferRelativeResize="0"/>
          <p:nvPr/>
        </p:nvPicPr>
        <p:blipFill rotWithShape="1">
          <a:blip r:embed="rId7">
            <a:alphaModFix/>
          </a:blip>
          <a:srcRect/>
          <a:stretch/>
        </p:blipFill>
        <p:spPr>
          <a:xfrm>
            <a:off x="8632176" y="6510528"/>
            <a:ext cx="3451669" cy="308593"/>
          </a:xfrm>
          <a:prstGeom prst="rect">
            <a:avLst/>
          </a:prstGeom>
          <a:noFill/>
          <a:ln>
            <a:noFill/>
          </a:ln>
        </p:spPr>
      </p:pic>
    </p:spTree>
    <p:extLst>
      <p:ext uri="{BB962C8B-B14F-4D97-AF65-F5344CB8AC3E}">
        <p14:creationId xmlns:p14="http://schemas.microsoft.com/office/powerpoint/2010/main" val="3367024050"/>
      </p:ext>
    </p:extLst>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hyperlink" Target="http://www.datasciencepublicpolicy.org/aequitas/"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urbanspatial.github.io/AlgorithmicFairness_ACodebasedPrimerForPublicSectorDataScientist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38.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hyperlink" Target="https://www.oreilly.com/library/view/ethics-and-data/9781492043898/" TargetMode="External"/><Relationship Id="rId2" Type="http://schemas.openxmlformats.org/officeDocument/2006/relationships/hyperlink" Target="https://www.amazon.com/Policy-Paradox-Political-Decision-Making/dp/0393912728/ref=pd_cp_14_1?pd_rd_w=SRTGj&amp;pf_rd_p=ef4dc990-a9ca-4945-ae0b-f8d549198ed6&amp;pf_rd_r=W0T97NHAS7JXB1XVQ6VQ&amp;pd_rd_r=f36b1e9b-7032-11e9-8500-7b430b359b4b&amp;pd_rd_wg=2vNeR&amp;pd_rd_i=0393912728&amp;psc=1&amp;refRID=W0T97NHAS7JXB1XVQ6VQ" TargetMode="External"/><Relationship Id="rId1" Type="http://schemas.openxmlformats.org/officeDocument/2006/relationships/slideLayout" Target="../slideLayouts/slideLayout2.xml"/><Relationship Id="rId6" Type="http://schemas.openxmlformats.org/officeDocument/2006/relationships/hyperlink" Target="https://www.fatml.org/" TargetMode="External"/><Relationship Id="rId5" Type="http://schemas.openxmlformats.org/officeDocument/2006/relationships/hyperlink" Target="https://metrolabnetwork.org/wp-content/uploads/2017/09/Ethical-Guidelines-for-Applying-Predictive-Tools-within-Human-Services_Sept-2017.pdf" TargetMode="External"/><Relationship Id="rId4" Type="http://schemas.openxmlformats.org/officeDocument/2006/relationships/hyperlink" Target="http://solon.barocas.org/?page_id=701" TargetMode="External"/></Relationships>
</file>

<file path=ppt/slides/_rels/slide77.xml.rels><?xml version="1.0" encoding="UTF-8" standalone="yes"?>
<Relationships xmlns="http://schemas.openxmlformats.org/package/2006/relationships"><Relationship Id="rId3" Type="http://schemas.openxmlformats.org/officeDocument/2006/relationships/hyperlink" Target="http://dsapp.uchicago.edu/resources/datamaturity/" TargetMode="External"/><Relationship Id="rId7" Type="http://schemas.openxmlformats.org/officeDocument/2006/relationships/hyperlink" Target="http://www.github.com/dssg" TargetMode="External"/><Relationship Id="rId2" Type="http://schemas.openxmlformats.org/officeDocument/2006/relationships/hyperlink" Target="http://dsapp.uchicago.edu/resources/data-science-project-scoping-guide/" TargetMode="External"/><Relationship Id="rId1" Type="http://schemas.openxmlformats.org/officeDocument/2006/relationships/slideLayout" Target="../slideLayouts/slideLayout2.xml"/><Relationship Id="rId6" Type="http://schemas.openxmlformats.org/officeDocument/2006/relationships/hyperlink" Target="https://github.com/dssg/aequitas" TargetMode="External"/><Relationship Id="rId5" Type="http://schemas.openxmlformats.org/officeDocument/2006/relationships/hyperlink" Target="https://github.com/dssg/triage" TargetMode="External"/><Relationship Id="rId4" Type="http://schemas.openxmlformats.org/officeDocument/2006/relationships/hyperlink" Target="https://github.com/dssg/hitchhikers-guide" TargetMode="External"/></Relationships>
</file>

<file path=ppt/slides/_rels/slide78.xml.rels><?xml version="1.0" encoding="UTF-8" standalone="yes"?>
<Relationships xmlns="http://schemas.openxmlformats.org/package/2006/relationships"><Relationship Id="rId3" Type="http://schemas.openxmlformats.org/officeDocument/2006/relationships/hyperlink" Target="https://canvas.cmu.edu/courses/13277/assignments/244319"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1"/>
          <p:cNvSpPr txBox="1"/>
          <p:nvPr/>
        </p:nvSpPr>
        <p:spPr>
          <a:xfrm>
            <a:off x="0" y="1014225"/>
            <a:ext cx="12192000" cy="2354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endParaRPr sz="32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400"/>
              <a:buFont typeface="Arial"/>
              <a:buNone/>
            </a:pPr>
            <a:r>
              <a:rPr lang="en-US" sz="4400" b="0" i="0" u="none" strike="noStrike" cap="none" dirty="0">
                <a:solidFill>
                  <a:srgbClr val="000000"/>
                </a:solidFill>
                <a:latin typeface="Arial"/>
                <a:ea typeface="Arial"/>
                <a:cs typeface="Arial"/>
                <a:sym typeface="Arial"/>
              </a:rPr>
              <a:t>Ethics, Bias, and Fairness Part III: </a:t>
            </a:r>
            <a:endParaRPr sz="4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400"/>
              <a:buFont typeface="Arial"/>
              <a:buNone/>
            </a:pPr>
            <a:r>
              <a:rPr lang="en-US" sz="4400" dirty="0"/>
              <a:t>Detecting and Mitigating Disparities</a:t>
            </a:r>
            <a:r>
              <a:rPr lang="en-US" sz="4400" b="0" i="0" u="none" strike="noStrike" cap="none" dirty="0">
                <a:solidFill>
                  <a:srgbClr val="000000"/>
                </a:solidFill>
                <a:latin typeface="Arial"/>
                <a:ea typeface="Arial"/>
                <a:cs typeface="Arial"/>
                <a:sym typeface="Arial"/>
              </a:rPr>
              <a:t> </a:t>
            </a:r>
            <a:endParaRPr sz="32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endParaRPr sz="3200" b="0" i="0" u="none" strike="noStrike" cap="none" dirty="0">
              <a:solidFill>
                <a:srgbClr val="000000"/>
              </a:solidFill>
              <a:latin typeface="Arial"/>
              <a:ea typeface="Arial"/>
              <a:cs typeface="Arial"/>
              <a:sym typeface="Arial"/>
            </a:endParaRPr>
          </a:p>
        </p:txBody>
      </p:sp>
      <p:sp>
        <p:nvSpPr>
          <p:cNvPr id="42" name="Google Shape;42;p1"/>
          <p:cNvSpPr txBox="1"/>
          <p:nvPr/>
        </p:nvSpPr>
        <p:spPr>
          <a:xfrm>
            <a:off x="0" y="3429513"/>
            <a:ext cx="12192000" cy="1300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0" i="0" u="none" strike="noStrike" cap="none">
                <a:solidFill>
                  <a:srgbClr val="595959"/>
                </a:solidFill>
                <a:latin typeface="Arial"/>
                <a:ea typeface="Arial"/>
                <a:cs typeface="Arial"/>
                <a:sym typeface="Arial"/>
              </a:rPr>
              <a:t>Rayid Ghani and Kit Rodolfa</a:t>
            </a:r>
            <a:endParaRPr sz="2800" b="0" i="0" u="none" strike="noStrike" cap="none">
              <a:solidFill>
                <a:srgbClr val="595959"/>
              </a:solidFill>
              <a:latin typeface="Arial"/>
              <a:ea typeface="Arial"/>
              <a:cs typeface="Arial"/>
              <a:sym typeface="Arial"/>
            </a:endParaRPr>
          </a:p>
        </p:txBody>
      </p:sp>
      <p:pic>
        <p:nvPicPr>
          <p:cNvPr id="43" name="Google Shape;43;p1"/>
          <p:cNvPicPr preferRelativeResize="0"/>
          <p:nvPr/>
        </p:nvPicPr>
        <p:blipFill rotWithShape="1">
          <a:blip r:embed="rId3">
            <a:alphaModFix/>
          </a:blip>
          <a:srcRect/>
          <a:stretch/>
        </p:blipFill>
        <p:spPr>
          <a:xfrm>
            <a:off x="3499638" y="4968362"/>
            <a:ext cx="5192713" cy="181343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and Social Principles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pPr marL="76200" indent="0">
              <a:buNone/>
            </a:pPr>
            <a:r>
              <a:rPr lang="en-US" sz="2800" dirty="0">
                <a:solidFill>
                  <a:schemeClr val="tx1"/>
                </a:solidFill>
              </a:rPr>
              <a:t>Choices about fairness and equity are </a:t>
            </a:r>
            <a:r>
              <a:rPr lang="en-US" sz="2800" i="1" dirty="0">
                <a:solidFill>
                  <a:schemeClr val="tx1"/>
                </a:solidFill>
              </a:rPr>
              <a:t>implicit</a:t>
            </a:r>
            <a:r>
              <a:rPr lang="en-US" sz="2800" dirty="0">
                <a:solidFill>
                  <a:schemeClr val="tx1"/>
                </a:solidFill>
              </a:rPr>
              <a:t> in any decision process but being made </a:t>
            </a:r>
            <a:r>
              <a:rPr lang="en-US" sz="2800" i="1" dirty="0">
                <a:solidFill>
                  <a:schemeClr val="tx1"/>
                </a:solidFill>
              </a:rPr>
              <a:t>explicit</a:t>
            </a:r>
            <a:r>
              <a:rPr lang="en-US" sz="2800" dirty="0">
                <a:solidFill>
                  <a:schemeClr val="tx1"/>
                </a:solidFill>
              </a:rPr>
              <a:t> by the growing use of algorithmic decision support.</a:t>
            </a:r>
            <a:endParaRPr lang="en-US" sz="3200" dirty="0">
              <a:solidFill>
                <a:schemeClr val="tx1"/>
              </a:solidFill>
            </a:endParaRPr>
          </a:p>
        </p:txBody>
      </p:sp>
    </p:spTree>
    <p:extLst>
      <p:ext uri="{BB962C8B-B14F-4D97-AF65-F5344CB8AC3E}">
        <p14:creationId xmlns:p14="http://schemas.microsoft.com/office/powerpoint/2010/main" val="3516748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and Social Principles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pPr marL="76200" indent="0">
              <a:buNone/>
            </a:pPr>
            <a:r>
              <a:rPr lang="en-US" sz="2800" dirty="0">
                <a:solidFill>
                  <a:schemeClr val="tx1"/>
                </a:solidFill>
              </a:rPr>
              <a:t>Choices about fairness and equity are </a:t>
            </a:r>
            <a:r>
              <a:rPr lang="en-US" sz="2800" i="1" dirty="0">
                <a:solidFill>
                  <a:schemeClr val="tx1"/>
                </a:solidFill>
              </a:rPr>
              <a:t>implicit</a:t>
            </a:r>
            <a:r>
              <a:rPr lang="en-US" sz="2800" dirty="0">
                <a:solidFill>
                  <a:schemeClr val="tx1"/>
                </a:solidFill>
              </a:rPr>
              <a:t> in any decision process but being made </a:t>
            </a:r>
            <a:r>
              <a:rPr lang="en-US" sz="2800" i="1" dirty="0">
                <a:solidFill>
                  <a:schemeClr val="tx1"/>
                </a:solidFill>
              </a:rPr>
              <a:t>explicit</a:t>
            </a:r>
            <a:r>
              <a:rPr lang="en-US" sz="2800" dirty="0">
                <a:solidFill>
                  <a:schemeClr val="tx1"/>
                </a:solidFill>
              </a:rPr>
              <a:t> by the growing use of algorithmic decision support.</a:t>
            </a:r>
            <a:br>
              <a:rPr lang="en-US" sz="2800" dirty="0">
                <a:solidFill>
                  <a:schemeClr val="tx1"/>
                </a:solidFill>
              </a:rPr>
            </a:br>
            <a:br>
              <a:rPr lang="en-US" sz="2800" dirty="0">
                <a:solidFill>
                  <a:schemeClr val="tx1"/>
                </a:solidFill>
              </a:rPr>
            </a:br>
            <a:r>
              <a:rPr lang="en-US" sz="2800" dirty="0">
                <a:solidFill>
                  <a:schemeClr val="tx1"/>
                </a:solidFill>
              </a:rPr>
              <a:t>What implicit choices about fairness are encoded when we say…</a:t>
            </a:r>
          </a:p>
          <a:p>
            <a:r>
              <a:rPr lang="en-US" sz="2800" dirty="0">
                <a:solidFill>
                  <a:schemeClr val="tx1"/>
                </a:solidFill>
              </a:rPr>
              <a:t>Beyond a reasonable doubt? (e.g., criminal court)</a:t>
            </a:r>
          </a:p>
          <a:p>
            <a:r>
              <a:rPr lang="en-US" sz="2800" dirty="0">
                <a:solidFill>
                  <a:schemeClr val="tx1"/>
                </a:solidFill>
              </a:rPr>
              <a:t>The preponderance of evidence? (e.g., civil court)</a:t>
            </a:r>
          </a:p>
          <a:p>
            <a:r>
              <a:rPr lang="en-US" sz="2800" dirty="0">
                <a:solidFill>
                  <a:schemeClr val="tx1"/>
                </a:solidFill>
              </a:rPr>
              <a:t>Probable cause? (e.g., indictment by grand jury)</a:t>
            </a:r>
          </a:p>
          <a:p>
            <a:r>
              <a:rPr lang="en-US" sz="2800" dirty="0">
                <a:solidFill>
                  <a:schemeClr val="tx1"/>
                </a:solidFill>
              </a:rPr>
              <a:t>Innocent until proven guilty?</a:t>
            </a:r>
          </a:p>
          <a:p>
            <a:endParaRPr lang="en-US" sz="3200" dirty="0">
              <a:solidFill>
                <a:schemeClr val="tx1"/>
              </a:solidFill>
            </a:endParaRPr>
          </a:p>
        </p:txBody>
      </p:sp>
    </p:spTree>
    <p:extLst>
      <p:ext uri="{BB962C8B-B14F-4D97-AF65-F5344CB8AC3E}">
        <p14:creationId xmlns:p14="http://schemas.microsoft.com/office/powerpoint/2010/main" val="11777703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271934"/>
            <a:ext cx="11360700" cy="4555200"/>
          </a:xfrm>
        </p:spPr>
        <p:txBody>
          <a:bodyPr/>
          <a:lstStyle/>
          <a:p>
            <a:r>
              <a:rPr lang="en-US" sz="3200" dirty="0">
                <a:solidFill>
                  <a:schemeClr val="tx1"/>
                </a:solidFill>
              </a:rPr>
              <a:t>Title VII of US Civil Rights Act – Job Discrimination</a:t>
            </a:r>
          </a:p>
          <a:p>
            <a:pPr lvl="1"/>
            <a:r>
              <a:rPr lang="en-US" sz="2700" dirty="0">
                <a:solidFill>
                  <a:schemeClr val="tx1"/>
                </a:solidFill>
              </a:rPr>
              <a:t>Disparate Treatment (intentional discrimination)</a:t>
            </a:r>
          </a:p>
          <a:p>
            <a:pPr lvl="1"/>
            <a:r>
              <a:rPr lang="en-US" sz="2700" dirty="0">
                <a:solidFill>
                  <a:schemeClr val="tx1"/>
                </a:solidFill>
              </a:rPr>
              <a:t>Disparate Impact (regardless of intention)</a:t>
            </a:r>
            <a:br>
              <a:rPr lang="en-US" sz="2700" dirty="0">
                <a:solidFill>
                  <a:schemeClr val="tx1"/>
                </a:solidFill>
              </a:rPr>
            </a:br>
            <a:endParaRPr lang="en-US" sz="2700" dirty="0">
              <a:solidFill>
                <a:schemeClr val="tx1"/>
              </a:solidFill>
            </a:endParaRPr>
          </a:p>
          <a:p>
            <a:r>
              <a:rPr lang="en-US" sz="3200" dirty="0">
                <a:solidFill>
                  <a:schemeClr val="tx1"/>
                </a:solidFill>
              </a:rPr>
              <a:t>14</a:t>
            </a:r>
            <a:r>
              <a:rPr lang="en-US" sz="3200" baseline="30000" dirty="0">
                <a:solidFill>
                  <a:schemeClr val="tx1"/>
                </a:solidFill>
              </a:rPr>
              <a:t>th</a:t>
            </a:r>
            <a:r>
              <a:rPr lang="en-US" sz="3200" dirty="0">
                <a:solidFill>
                  <a:schemeClr val="tx1"/>
                </a:solidFill>
              </a:rPr>
              <a:t> Amendment</a:t>
            </a:r>
          </a:p>
          <a:p>
            <a:pPr lvl="1"/>
            <a:r>
              <a:rPr lang="en-US" sz="2700" dirty="0">
                <a:solidFill>
                  <a:schemeClr val="tx1"/>
                </a:solidFill>
              </a:rPr>
              <a:t>Equal Protection (under laws and government actions)</a:t>
            </a:r>
          </a:p>
          <a:p>
            <a:pPr lvl="1"/>
            <a:r>
              <a:rPr lang="en-US" sz="2700" dirty="0">
                <a:solidFill>
                  <a:schemeClr val="tx1"/>
                </a:solidFill>
              </a:rPr>
              <a:t>“Strict Scrutiny” Standard: compelling state interest, narrowly tailored, and least restrictive means</a:t>
            </a:r>
          </a:p>
        </p:txBody>
      </p:sp>
    </p:spTree>
    <p:extLst>
      <p:ext uri="{BB962C8B-B14F-4D97-AF65-F5344CB8AC3E}">
        <p14:creationId xmlns:p14="http://schemas.microsoft.com/office/powerpoint/2010/main" val="2459341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pic>
        <p:nvPicPr>
          <p:cNvPr id="4" name="Picture 3">
            <a:extLst>
              <a:ext uri="{FF2B5EF4-FFF2-40B4-BE49-F238E27FC236}">
                <a16:creationId xmlns:a16="http://schemas.microsoft.com/office/drawing/2014/main" id="{402BD07C-269D-C246-AB62-D5E66F4D100F}"/>
              </a:ext>
            </a:extLst>
          </p:cNvPr>
          <p:cNvPicPr>
            <a:picLocks noChangeAspect="1"/>
          </p:cNvPicPr>
          <p:nvPr/>
        </p:nvPicPr>
        <p:blipFill>
          <a:blip r:embed="rId3"/>
          <a:stretch>
            <a:fillRect/>
          </a:stretch>
        </p:blipFill>
        <p:spPr>
          <a:xfrm>
            <a:off x="1372603" y="1580875"/>
            <a:ext cx="9446794" cy="4514397"/>
          </a:xfrm>
          <a:prstGeom prst="rect">
            <a:avLst/>
          </a:prstGeom>
        </p:spPr>
      </p:pic>
    </p:spTree>
    <p:extLst>
      <p:ext uri="{BB962C8B-B14F-4D97-AF65-F5344CB8AC3E}">
        <p14:creationId xmlns:p14="http://schemas.microsoft.com/office/powerpoint/2010/main" val="2648183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263897" y="1548665"/>
            <a:ext cx="11664105" cy="4555200"/>
          </a:xfrm>
        </p:spPr>
        <p:txBody>
          <a:bodyPr/>
          <a:lstStyle/>
          <a:p>
            <a:r>
              <a:rPr lang="en-US" sz="3200" dirty="0">
                <a:solidFill>
                  <a:schemeClr val="tx1"/>
                </a:solidFill>
              </a:rPr>
              <a:t>What Challenges Does Huq Identify Applying Current Legal Standards to Algorithmic Decision Making?</a:t>
            </a:r>
          </a:p>
        </p:txBody>
      </p:sp>
    </p:spTree>
    <p:extLst>
      <p:ext uri="{BB962C8B-B14F-4D97-AF65-F5344CB8AC3E}">
        <p14:creationId xmlns:p14="http://schemas.microsoft.com/office/powerpoint/2010/main" val="30043898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263897" y="1548665"/>
            <a:ext cx="11664105" cy="4555200"/>
          </a:xfrm>
        </p:spPr>
        <p:txBody>
          <a:bodyPr/>
          <a:lstStyle/>
          <a:p>
            <a:r>
              <a:rPr lang="en-US" sz="3200" dirty="0">
                <a:solidFill>
                  <a:schemeClr val="tx1"/>
                </a:solidFill>
              </a:rPr>
              <a:t>What Challenges Does Huq Identify Applying Current Legal Standards to Algorithmic Decision Making?</a:t>
            </a:r>
          </a:p>
          <a:p>
            <a:pPr lvl="1"/>
            <a:r>
              <a:rPr lang="en-US" sz="2700" dirty="0">
                <a:solidFill>
                  <a:schemeClr val="tx1"/>
                </a:solidFill>
              </a:rPr>
              <a:t>Expanded scale and reach of state power</a:t>
            </a:r>
          </a:p>
          <a:p>
            <a:pPr lvl="1"/>
            <a:r>
              <a:rPr lang="en-US" sz="2700" dirty="0">
                <a:solidFill>
                  <a:schemeClr val="tx1"/>
                </a:solidFill>
              </a:rPr>
              <a:t>Durability of errors – need for special skills to update/fix problems</a:t>
            </a:r>
          </a:p>
          <a:p>
            <a:pPr lvl="1"/>
            <a:r>
              <a:rPr lang="en-US" sz="2700" dirty="0">
                <a:solidFill>
                  <a:schemeClr val="tx1"/>
                </a:solidFill>
              </a:rPr>
              <a:t>What does “discriminatory intent” mean in this context?</a:t>
            </a:r>
          </a:p>
          <a:p>
            <a:pPr lvl="1"/>
            <a:r>
              <a:rPr lang="en-US" sz="2700" dirty="0">
                <a:solidFill>
                  <a:schemeClr val="tx1"/>
                </a:solidFill>
              </a:rPr>
              <a:t>Unclear how to apply “</a:t>
            </a:r>
            <a:r>
              <a:rPr lang="en-US" sz="2700" dirty="0" err="1">
                <a:solidFill>
                  <a:schemeClr val="tx1"/>
                </a:solidFill>
              </a:rPr>
              <a:t>anticlassification</a:t>
            </a:r>
            <a:r>
              <a:rPr lang="en-US" sz="2700" dirty="0">
                <a:solidFill>
                  <a:schemeClr val="tx1"/>
                </a:solidFill>
              </a:rPr>
              <a:t>” standard of equal protection</a:t>
            </a:r>
          </a:p>
        </p:txBody>
      </p:sp>
    </p:spTree>
    <p:extLst>
      <p:ext uri="{BB962C8B-B14F-4D97-AF65-F5344CB8AC3E}">
        <p14:creationId xmlns:p14="http://schemas.microsoft.com/office/powerpoint/2010/main" val="4019042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r>
              <a:rPr lang="en-US" sz="3200" dirty="0">
                <a:solidFill>
                  <a:schemeClr val="tx1"/>
                </a:solidFill>
              </a:rPr>
              <a:t>Difficulties with Equal Protection’s “</a:t>
            </a:r>
            <a:r>
              <a:rPr lang="en-US" sz="3200" dirty="0" err="1">
                <a:solidFill>
                  <a:schemeClr val="tx1"/>
                </a:solidFill>
              </a:rPr>
              <a:t>Anticlassification</a:t>
            </a:r>
            <a:r>
              <a:rPr lang="en-US" sz="3200" dirty="0">
                <a:solidFill>
                  <a:schemeClr val="tx1"/>
                </a:solidFill>
              </a:rPr>
              <a:t>” Standard:</a:t>
            </a:r>
          </a:p>
          <a:p>
            <a:pPr lvl="1"/>
            <a:r>
              <a:rPr lang="en-US" sz="2700" dirty="0">
                <a:solidFill>
                  <a:schemeClr val="tx1"/>
                </a:solidFill>
              </a:rPr>
              <a:t>Simply omitting race as a feature doesn’t ensure an algorithm is “colorblind” – too much correlated information in other features</a:t>
            </a:r>
          </a:p>
          <a:p>
            <a:pPr lvl="1"/>
            <a:r>
              <a:rPr lang="en-US" sz="2700" dirty="0">
                <a:solidFill>
                  <a:schemeClr val="tx1"/>
                </a:solidFill>
              </a:rPr>
              <a:t>Accounting for race may in fact be needed to decrease disparities</a:t>
            </a:r>
          </a:p>
        </p:txBody>
      </p:sp>
    </p:spTree>
    <p:extLst>
      <p:ext uri="{BB962C8B-B14F-4D97-AF65-F5344CB8AC3E}">
        <p14:creationId xmlns:p14="http://schemas.microsoft.com/office/powerpoint/2010/main" val="1392940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graphicFrame>
        <p:nvGraphicFramePr>
          <p:cNvPr id="6" name="Table 5">
            <a:extLst>
              <a:ext uri="{FF2B5EF4-FFF2-40B4-BE49-F238E27FC236}">
                <a16:creationId xmlns:a16="http://schemas.microsoft.com/office/drawing/2014/main" id="{D2CD194B-0AAA-634E-8194-462CA3D108DE}"/>
              </a:ext>
            </a:extLst>
          </p:cNvPr>
          <p:cNvGraphicFramePr>
            <a:graphicFrameLocks noGrp="1"/>
          </p:cNvGraphicFramePr>
          <p:nvPr>
            <p:extLst>
              <p:ext uri="{D42A27DB-BD31-4B8C-83A1-F6EECF244321}">
                <p14:modId xmlns:p14="http://schemas.microsoft.com/office/powerpoint/2010/main" val="441403149"/>
              </p:ext>
            </p:extLst>
          </p:nvPr>
        </p:nvGraphicFramePr>
        <p:xfrm>
          <a:off x="512496" y="2249906"/>
          <a:ext cx="7389090" cy="3140244"/>
        </p:xfrm>
        <a:graphic>
          <a:graphicData uri="http://schemas.openxmlformats.org/drawingml/2006/table">
            <a:tbl>
              <a:tblPr firstRow="1" bandRow="1">
                <a:tableStyleId>{2D5ABB26-0587-4C30-8999-92F81FD0307C}</a:tableStyleId>
              </a:tblPr>
              <a:tblGrid>
                <a:gridCol w="2463030">
                  <a:extLst>
                    <a:ext uri="{9D8B030D-6E8A-4147-A177-3AD203B41FA5}">
                      <a16:colId xmlns:a16="http://schemas.microsoft.com/office/drawing/2014/main" val="1026844959"/>
                    </a:ext>
                  </a:extLst>
                </a:gridCol>
                <a:gridCol w="2463030">
                  <a:extLst>
                    <a:ext uri="{9D8B030D-6E8A-4147-A177-3AD203B41FA5}">
                      <a16:colId xmlns:a16="http://schemas.microsoft.com/office/drawing/2014/main" val="1107694320"/>
                    </a:ext>
                  </a:extLst>
                </a:gridCol>
                <a:gridCol w="2463030">
                  <a:extLst>
                    <a:ext uri="{9D8B030D-6E8A-4147-A177-3AD203B41FA5}">
                      <a16:colId xmlns:a16="http://schemas.microsoft.com/office/drawing/2014/main" val="801628876"/>
                    </a:ext>
                  </a:extLst>
                </a:gridCol>
              </a:tblGrid>
              <a:tr h="1046748">
                <a:tc>
                  <a:txBody>
                    <a:bodyPr/>
                    <a:lstStyle/>
                    <a:p>
                      <a:endParaRPr lang="en-US" sz="2400" dirty="0"/>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1" dirty="0"/>
                        <a:t>Black</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b="1" dirty="0"/>
                        <a:t>White</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extLst>
                  <a:ext uri="{0D108BD9-81ED-4DB2-BD59-A6C34878D82A}">
                    <a16:rowId xmlns:a16="http://schemas.microsoft.com/office/drawing/2014/main" val="498653859"/>
                  </a:ext>
                </a:extLst>
              </a:tr>
              <a:tr h="1046748">
                <a:tc>
                  <a:txBody>
                    <a:bodyPr/>
                    <a:lstStyle/>
                    <a:p>
                      <a:pPr algn="r"/>
                      <a:r>
                        <a:rPr lang="en-US" sz="2400" b="1" dirty="0"/>
                        <a:t>Baseball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dirty="0"/>
                        <a:t>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t>100%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2049613"/>
                  </a:ext>
                </a:extLst>
              </a:tr>
              <a:tr h="1046748">
                <a:tc>
                  <a:txBody>
                    <a:bodyPr/>
                    <a:lstStyle/>
                    <a:p>
                      <a:pPr algn="r"/>
                      <a:r>
                        <a:rPr lang="en-US" sz="2400" b="1" dirty="0"/>
                        <a:t>No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2505907"/>
                  </a:ext>
                </a:extLst>
              </a:tr>
            </a:tbl>
          </a:graphicData>
        </a:graphic>
      </p:graphicFrame>
      <p:sp>
        <p:nvSpPr>
          <p:cNvPr id="7" name="TextBox 6">
            <a:extLst>
              <a:ext uri="{FF2B5EF4-FFF2-40B4-BE49-F238E27FC236}">
                <a16:creationId xmlns:a16="http://schemas.microsoft.com/office/drawing/2014/main" id="{45F0520B-093C-F049-B413-B447F0861DE0}"/>
              </a:ext>
            </a:extLst>
          </p:cNvPr>
          <p:cNvSpPr txBox="1"/>
          <p:nvPr/>
        </p:nvSpPr>
        <p:spPr>
          <a:xfrm>
            <a:off x="512495" y="1726686"/>
            <a:ext cx="3975283" cy="523220"/>
          </a:xfrm>
          <a:prstGeom prst="rect">
            <a:avLst/>
          </a:prstGeom>
          <a:noFill/>
        </p:spPr>
        <p:txBody>
          <a:bodyPr wrap="square" rtlCol="0">
            <a:spAutoFit/>
          </a:bodyPr>
          <a:lstStyle/>
          <a:p>
            <a:r>
              <a:rPr lang="en-US" sz="2800" dirty="0"/>
              <a:t>Drug Possession Rates</a:t>
            </a:r>
          </a:p>
        </p:txBody>
      </p:sp>
    </p:spTree>
    <p:extLst>
      <p:ext uri="{BB962C8B-B14F-4D97-AF65-F5344CB8AC3E}">
        <p14:creationId xmlns:p14="http://schemas.microsoft.com/office/powerpoint/2010/main" val="3150692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graphicFrame>
        <p:nvGraphicFramePr>
          <p:cNvPr id="6" name="Table 5">
            <a:extLst>
              <a:ext uri="{FF2B5EF4-FFF2-40B4-BE49-F238E27FC236}">
                <a16:creationId xmlns:a16="http://schemas.microsoft.com/office/drawing/2014/main" id="{D2CD194B-0AAA-634E-8194-462CA3D108DE}"/>
              </a:ext>
            </a:extLst>
          </p:cNvPr>
          <p:cNvGraphicFramePr>
            <a:graphicFrameLocks noGrp="1"/>
          </p:cNvGraphicFramePr>
          <p:nvPr>
            <p:extLst>
              <p:ext uri="{D42A27DB-BD31-4B8C-83A1-F6EECF244321}">
                <p14:modId xmlns:p14="http://schemas.microsoft.com/office/powerpoint/2010/main" val="1824692137"/>
              </p:ext>
            </p:extLst>
          </p:nvPr>
        </p:nvGraphicFramePr>
        <p:xfrm>
          <a:off x="512496" y="2249906"/>
          <a:ext cx="7389090" cy="3140244"/>
        </p:xfrm>
        <a:graphic>
          <a:graphicData uri="http://schemas.openxmlformats.org/drawingml/2006/table">
            <a:tbl>
              <a:tblPr firstRow="1" bandRow="1">
                <a:tableStyleId>{2D5ABB26-0587-4C30-8999-92F81FD0307C}</a:tableStyleId>
              </a:tblPr>
              <a:tblGrid>
                <a:gridCol w="2463030">
                  <a:extLst>
                    <a:ext uri="{9D8B030D-6E8A-4147-A177-3AD203B41FA5}">
                      <a16:colId xmlns:a16="http://schemas.microsoft.com/office/drawing/2014/main" val="1026844959"/>
                    </a:ext>
                  </a:extLst>
                </a:gridCol>
                <a:gridCol w="2463030">
                  <a:extLst>
                    <a:ext uri="{9D8B030D-6E8A-4147-A177-3AD203B41FA5}">
                      <a16:colId xmlns:a16="http://schemas.microsoft.com/office/drawing/2014/main" val="1107694320"/>
                    </a:ext>
                  </a:extLst>
                </a:gridCol>
                <a:gridCol w="2463030">
                  <a:extLst>
                    <a:ext uri="{9D8B030D-6E8A-4147-A177-3AD203B41FA5}">
                      <a16:colId xmlns:a16="http://schemas.microsoft.com/office/drawing/2014/main" val="801628876"/>
                    </a:ext>
                  </a:extLst>
                </a:gridCol>
              </a:tblGrid>
              <a:tr h="1046748">
                <a:tc>
                  <a:txBody>
                    <a:bodyPr/>
                    <a:lstStyle/>
                    <a:p>
                      <a:endParaRPr lang="en-US" sz="2400" dirty="0"/>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1" dirty="0"/>
                        <a:t>Black</a:t>
                      </a:r>
                    </a:p>
                    <a:p>
                      <a:pPr algn="ctr"/>
                      <a:r>
                        <a:rPr lang="en-US" sz="2400" b="1" dirty="0"/>
                        <a:t>(25% of Pop.)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b="1" dirty="0"/>
                        <a:t>White</a:t>
                      </a:r>
                    </a:p>
                    <a:p>
                      <a:pPr algn="ctr"/>
                      <a:r>
                        <a:rPr lang="en-US" sz="2400" b="1" dirty="0"/>
                        <a:t>(75% of Pop.)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extLst>
                  <a:ext uri="{0D108BD9-81ED-4DB2-BD59-A6C34878D82A}">
                    <a16:rowId xmlns:a16="http://schemas.microsoft.com/office/drawing/2014/main" val="498653859"/>
                  </a:ext>
                </a:extLst>
              </a:tr>
              <a:tr h="1046748">
                <a:tc>
                  <a:txBody>
                    <a:bodyPr/>
                    <a:lstStyle/>
                    <a:p>
                      <a:pPr algn="r"/>
                      <a:r>
                        <a:rPr lang="en-US" sz="2400" b="1" dirty="0"/>
                        <a:t>Baseball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tc>
                  <a:txBody>
                    <a:bodyPr/>
                    <a:lstStyle/>
                    <a:p>
                      <a:pPr algn="ctr"/>
                      <a:r>
                        <a:rPr lang="en-US" sz="2400" dirty="0"/>
                        <a:t>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tc>
                  <a:txBody>
                    <a:bodyPr/>
                    <a:lstStyle/>
                    <a:p>
                      <a:pPr algn="ctr"/>
                      <a:r>
                        <a:rPr lang="en-US" sz="2400" dirty="0"/>
                        <a:t>100%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extLst>
                  <a:ext uri="{0D108BD9-81ED-4DB2-BD59-A6C34878D82A}">
                    <a16:rowId xmlns:a16="http://schemas.microsoft.com/office/drawing/2014/main" val="1552049613"/>
                  </a:ext>
                </a:extLst>
              </a:tr>
              <a:tr h="1046748">
                <a:tc>
                  <a:txBody>
                    <a:bodyPr/>
                    <a:lstStyle/>
                    <a:p>
                      <a:pPr algn="r"/>
                      <a:r>
                        <a:rPr lang="en-US" sz="2400" b="1" dirty="0"/>
                        <a:t>No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2505907"/>
                  </a:ext>
                </a:extLst>
              </a:tr>
            </a:tbl>
          </a:graphicData>
        </a:graphic>
      </p:graphicFrame>
      <p:sp>
        <p:nvSpPr>
          <p:cNvPr id="7" name="TextBox 6">
            <a:extLst>
              <a:ext uri="{FF2B5EF4-FFF2-40B4-BE49-F238E27FC236}">
                <a16:creationId xmlns:a16="http://schemas.microsoft.com/office/drawing/2014/main" id="{45F0520B-093C-F049-B413-B447F0861DE0}"/>
              </a:ext>
            </a:extLst>
          </p:cNvPr>
          <p:cNvSpPr txBox="1"/>
          <p:nvPr/>
        </p:nvSpPr>
        <p:spPr>
          <a:xfrm>
            <a:off x="512495" y="1726686"/>
            <a:ext cx="3975283" cy="523220"/>
          </a:xfrm>
          <a:prstGeom prst="rect">
            <a:avLst/>
          </a:prstGeom>
          <a:noFill/>
        </p:spPr>
        <p:txBody>
          <a:bodyPr wrap="square" rtlCol="0">
            <a:spAutoFit/>
          </a:bodyPr>
          <a:lstStyle/>
          <a:p>
            <a:r>
              <a:rPr lang="en-US" sz="2800" dirty="0"/>
              <a:t>Drug Possession Rates</a:t>
            </a:r>
          </a:p>
        </p:txBody>
      </p:sp>
      <p:sp>
        <p:nvSpPr>
          <p:cNvPr id="2" name="TextBox 1">
            <a:extLst>
              <a:ext uri="{FF2B5EF4-FFF2-40B4-BE49-F238E27FC236}">
                <a16:creationId xmlns:a16="http://schemas.microsoft.com/office/drawing/2014/main" id="{C943DEE3-018F-6848-86C6-3F456F8E507F}"/>
              </a:ext>
            </a:extLst>
          </p:cNvPr>
          <p:cNvSpPr txBox="1"/>
          <p:nvPr/>
        </p:nvSpPr>
        <p:spPr>
          <a:xfrm>
            <a:off x="8123257" y="2274838"/>
            <a:ext cx="4068743" cy="2308324"/>
          </a:xfrm>
          <a:prstGeom prst="rect">
            <a:avLst/>
          </a:prstGeom>
          <a:noFill/>
        </p:spPr>
        <p:txBody>
          <a:bodyPr wrap="none" rtlCol="0">
            <a:spAutoFit/>
          </a:bodyPr>
          <a:lstStyle/>
          <a:p>
            <a:r>
              <a:rPr lang="en-US" sz="2400" b="1" dirty="0"/>
              <a:t>Race-Blind Policy:</a:t>
            </a:r>
            <a:br>
              <a:rPr lang="en-US" sz="2400" dirty="0"/>
            </a:br>
            <a:endParaRPr lang="en-US" sz="2400" dirty="0"/>
          </a:p>
          <a:p>
            <a:pPr marL="285750" indent="-285750">
              <a:buFont typeface="Arial" panose="020B0604020202020204" pitchFamily="34" charset="0"/>
              <a:buChar char="•"/>
            </a:pPr>
            <a:r>
              <a:rPr lang="en-US" sz="2400" dirty="0"/>
              <a:t>75% Precision</a:t>
            </a:r>
            <a:br>
              <a:rPr lang="en-US" sz="2400" dirty="0"/>
            </a:br>
            <a:endParaRPr lang="en-US" sz="2400" dirty="0"/>
          </a:p>
          <a:p>
            <a:pPr marL="285750" indent="-285750">
              <a:buFont typeface="Arial" panose="020B0604020202020204" pitchFamily="34" charset="0"/>
              <a:buChar char="•"/>
            </a:pPr>
            <a:r>
              <a:rPr lang="en-US" sz="2400" dirty="0"/>
              <a:t>Many Needless Searches </a:t>
            </a:r>
            <a:br>
              <a:rPr lang="en-US" sz="2400" dirty="0"/>
            </a:br>
            <a:r>
              <a:rPr lang="en-US" sz="2400" dirty="0"/>
              <a:t>of Minorities</a:t>
            </a:r>
          </a:p>
        </p:txBody>
      </p:sp>
    </p:spTree>
    <p:extLst>
      <p:ext uri="{BB962C8B-B14F-4D97-AF65-F5344CB8AC3E}">
        <p14:creationId xmlns:p14="http://schemas.microsoft.com/office/powerpoint/2010/main" val="13074161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graphicFrame>
        <p:nvGraphicFramePr>
          <p:cNvPr id="6" name="Table 5">
            <a:extLst>
              <a:ext uri="{FF2B5EF4-FFF2-40B4-BE49-F238E27FC236}">
                <a16:creationId xmlns:a16="http://schemas.microsoft.com/office/drawing/2014/main" id="{D2CD194B-0AAA-634E-8194-462CA3D108DE}"/>
              </a:ext>
            </a:extLst>
          </p:cNvPr>
          <p:cNvGraphicFramePr>
            <a:graphicFrameLocks noGrp="1"/>
          </p:cNvGraphicFramePr>
          <p:nvPr>
            <p:extLst>
              <p:ext uri="{D42A27DB-BD31-4B8C-83A1-F6EECF244321}">
                <p14:modId xmlns:p14="http://schemas.microsoft.com/office/powerpoint/2010/main" val="3367235777"/>
              </p:ext>
            </p:extLst>
          </p:nvPr>
        </p:nvGraphicFramePr>
        <p:xfrm>
          <a:off x="512496" y="2249906"/>
          <a:ext cx="7389090" cy="3140244"/>
        </p:xfrm>
        <a:graphic>
          <a:graphicData uri="http://schemas.openxmlformats.org/drawingml/2006/table">
            <a:tbl>
              <a:tblPr firstRow="1" bandRow="1">
                <a:tableStyleId>{2D5ABB26-0587-4C30-8999-92F81FD0307C}</a:tableStyleId>
              </a:tblPr>
              <a:tblGrid>
                <a:gridCol w="2463030">
                  <a:extLst>
                    <a:ext uri="{9D8B030D-6E8A-4147-A177-3AD203B41FA5}">
                      <a16:colId xmlns:a16="http://schemas.microsoft.com/office/drawing/2014/main" val="1026844959"/>
                    </a:ext>
                  </a:extLst>
                </a:gridCol>
                <a:gridCol w="2463030">
                  <a:extLst>
                    <a:ext uri="{9D8B030D-6E8A-4147-A177-3AD203B41FA5}">
                      <a16:colId xmlns:a16="http://schemas.microsoft.com/office/drawing/2014/main" val="1107694320"/>
                    </a:ext>
                  </a:extLst>
                </a:gridCol>
                <a:gridCol w="2463030">
                  <a:extLst>
                    <a:ext uri="{9D8B030D-6E8A-4147-A177-3AD203B41FA5}">
                      <a16:colId xmlns:a16="http://schemas.microsoft.com/office/drawing/2014/main" val="801628876"/>
                    </a:ext>
                  </a:extLst>
                </a:gridCol>
              </a:tblGrid>
              <a:tr h="1046748">
                <a:tc>
                  <a:txBody>
                    <a:bodyPr/>
                    <a:lstStyle/>
                    <a:p>
                      <a:endParaRPr lang="en-US" sz="2400" dirty="0"/>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1" dirty="0"/>
                        <a:t>Black</a:t>
                      </a:r>
                    </a:p>
                    <a:p>
                      <a:pPr algn="ctr"/>
                      <a:r>
                        <a:rPr lang="en-US" sz="2400" b="1" dirty="0"/>
                        <a:t>(25% of Pop.)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b="1" dirty="0"/>
                        <a:t>White</a:t>
                      </a:r>
                    </a:p>
                    <a:p>
                      <a:pPr algn="ctr"/>
                      <a:r>
                        <a:rPr lang="en-US" sz="2400" b="1" dirty="0"/>
                        <a:t>(75% of Pop.)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extLst>
                  <a:ext uri="{0D108BD9-81ED-4DB2-BD59-A6C34878D82A}">
                    <a16:rowId xmlns:a16="http://schemas.microsoft.com/office/drawing/2014/main" val="498653859"/>
                  </a:ext>
                </a:extLst>
              </a:tr>
              <a:tr h="1046748">
                <a:tc>
                  <a:txBody>
                    <a:bodyPr/>
                    <a:lstStyle/>
                    <a:p>
                      <a:pPr algn="r"/>
                      <a:r>
                        <a:rPr lang="en-US" sz="2400" b="1" dirty="0"/>
                        <a:t>Baseball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tc>
                  <a:txBody>
                    <a:bodyPr/>
                    <a:lstStyle/>
                    <a:p>
                      <a:pPr algn="ctr"/>
                      <a:r>
                        <a:rPr lang="en-US" sz="2400" dirty="0"/>
                        <a:t>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dirty="0"/>
                        <a:t>100%</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D8FF"/>
                    </a:solidFill>
                  </a:tcPr>
                </a:tc>
                <a:extLst>
                  <a:ext uri="{0D108BD9-81ED-4DB2-BD59-A6C34878D82A}">
                    <a16:rowId xmlns:a16="http://schemas.microsoft.com/office/drawing/2014/main" val="1552049613"/>
                  </a:ext>
                </a:extLst>
              </a:tr>
              <a:tr h="1046748">
                <a:tc>
                  <a:txBody>
                    <a:bodyPr/>
                    <a:lstStyle/>
                    <a:p>
                      <a:pPr algn="r"/>
                      <a:r>
                        <a:rPr lang="en-US" sz="2400" b="1" dirty="0"/>
                        <a:t>No Cap</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40000"/>
                        <a:lumOff val="60000"/>
                      </a:schemeClr>
                    </a:solidFill>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t>2%</a:t>
                      </a:r>
                    </a:p>
                  </a:txBody>
                  <a:tcPr marL="83127" marR="831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2505907"/>
                  </a:ext>
                </a:extLst>
              </a:tr>
            </a:tbl>
          </a:graphicData>
        </a:graphic>
      </p:graphicFrame>
      <p:sp>
        <p:nvSpPr>
          <p:cNvPr id="7" name="TextBox 6">
            <a:extLst>
              <a:ext uri="{FF2B5EF4-FFF2-40B4-BE49-F238E27FC236}">
                <a16:creationId xmlns:a16="http://schemas.microsoft.com/office/drawing/2014/main" id="{45F0520B-093C-F049-B413-B447F0861DE0}"/>
              </a:ext>
            </a:extLst>
          </p:cNvPr>
          <p:cNvSpPr txBox="1"/>
          <p:nvPr/>
        </p:nvSpPr>
        <p:spPr>
          <a:xfrm>
            <a:off x="512495" y="1726686"/>
            <a:ext cx="3975283" cy="523220"/>
          </a:xfrm>
          <a:prstGeom prst="rect">
            <a:avLst/>
          </a:prstGeom>
          <a:noFill/>
        </p:spPr>
        <p:txBody>
          <a:bodyPr wrap="square" rtlCol="0">
            <a:spAutoFit/>
          </a:bodyPr>
          <a:lstStyle/>
          <a:p>
            <a:r>
              <a:rPr lang="en-US" sz="2800" dirty="0"/>
              <a:t>Drug Possession Rates</a:t>
            </a:r>
          </a:p>
        </p:txBody>
      </p:sp>
      <p:sp>
        <p:nvSpPr>
          <p:cNvPr id="2" name="TextBox 1">
            <a:extLst>
              <a:ext uri="{FF2B5EF4-FFF2-40B4-BE49-F238E27FC236}">
                <a16:creationId xmlns:a16="http://schemas.microsoft.com/office/drawing/2014/main" id="{C943DEE3-018F-6848-86C6-3F456F8E507F}"/>
              </a:ext>
            </a:extLst>
          </p:cNvPr>
          <p:cNvSpPr txBox="1"/>
          <p:nvPr/>
        </p:nvSpPr>
        <p:spPr>
          <a:xfrm>
            <a:off x="8123257" y="2274838"/>
            <a:ext cx="3709670" cy="2308324"/>
          </a:xfrm>
          <a:prstGeom prst="rect">
            <a:avLst/>
          </a:prstGeom>
          <a:noFill/>
        </p:spPr>
        <p:txBody>
          <a:bodyPr wrap="none" rtlCol="0">
            <a:spAutoFit/>
          </a:bodyPr>
          <a:lstStyle/>
          <a:p>
            <a:r>
              <a:rPr lang="en-US" sz="2400" b="1" dirty="0"/>
              <a:t>Race-Aware Policy:</a:t>
            </a:r>
            <a:br>
              <a:rPr lang="en-US" sz="2400" dirty="0"/>
            </a:br>
            <a:endParaRPr lang="en-US" sz="2400" dirty="0"/>
          </a:p>
          <a:p>
            <a:pPr marL="285750" indent="-285750">
              <a:buFont typeface="Arial" panose="020B0604020202020204" pitchFamily="34" charset="0"/>
              <a:buChar char="•"/>
            </a:pPr>
            <a:r>
              <a:rPr lang="en-US" sz="2400" dirty="0"/>
              <a:t>100% Precision</a:t>
            </a:r>
            <a:br>
              <a:rPr lang="en-US" sz="2400" dirty="0"/>
            </a:br>
            <a:endParaRPr lang="en-US" sz="2400" dirty="0"/>
          </a:p>
          <a:p>
            <a:pPr marL="285750" indent="-285750">
              <a:buFont typeface="Arial" panose="020B0604020202020204" pitchFamily="34" charset="0"/>
              <a:buChar char="•"/>
            </a:pPr>
            <a:r>
              <a:rPr lang="en-US" sz="2400" dirty="0"/>
              <a:t>No Needless Searches </a:t>
            </a:r>
            <a:br>
              <a:rPr lang="en-US" sz="2400" dirty="0"/>
            </a:br>
            <a:r>
              <a:rPr lang="en-US" sz="2400" dirty="0"/>
              <a:t>of Minorities</a:t>
            </a:r>
          </a:p>
        </p:txBody>
      </p:sp>
    </p:spTree>
    <p:extLst>
      <p:ext uri="{BB962C8B-B14F-4D97-AF65-F5344CB8AC3E}">
        <p14:creationId xmlns:p14="http://schemas.microsoft.com/office/powerpoint/2010/main" val="192153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a:t>Data and AI Ethics Issues</a:t>
            </a:r>
          </a:p>
        </p:txBody>
      </p:sp>
      <p:graphicFrame>
        <p:nvGraphicFramePr>
          <p:cNvPr id="7" name="Content Placeholder 3">
            <a:extLst>
              <a:ext uri="{FF2B5EF4-FFF2-40B4-BE49-F238E27FC236}">
                <a16:creationId xmlns:a16="http://schemas.microsoft.com/office/drawing/2014/main" id="{909E99C8-C1C9-DC4E-A00A-C3C715B7EB22}"/>
              </a:ext>
            </a:extLst>
          </p:cNvPr>
          <p:cNvGraphicFramePr>
            <a:graphicFrameLocks/>
          </p:cNvGraphicFramePr>
          <p:nvPr>
            <p:extLst>
              <p:ext uri="{D42A27DB-BD31-4B8C-83A1-F6EECF244321}">
                <p14:modId xmlns:p14="http://schemas.microsoft.com/office/powerpoint/2010/main" val="2535736204"/>
              </p:ext>
            </p:extLst>
          </p:nvPr>
        </p:nvGraphicFramePr>
        <p:xfrm>
          <a:off x="415600" y="1379047"/>
          <a:ext cx="11265456" cy="4997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8287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263897" y="1548665"/>
            <a:ext cx="11664105" cy="4555200"/>
          </a:xfrm>
        </p:spPr>
        <p:txBody>
          <a:bodyPr/>
          <a:lstStyle/>
          <a:p>
            <a:r>
              <a:rPr lang="en-US" sz="3200" dirty="0">
                <a:solidFill>
                  <a:schemeClr val="tx1"/>
                </a:solidFill>
              </a:rPr>
              <a:t>How does Huq suggest modifying our criteria for assessing discrimination in this new context?</a:t>
            </a:r>
          </a:p>
        </p:txBody>
      </p:sp>
    </p:spTree>
    <p:extLst>
      <p:ext uri="{BB962C8B-B14F-4D97-AF65-F5344CB8AC3E}">
        <p14:creationId xmlns:p14="http://schemas.microsoft.com/office/powerpoint/2010/main" val="260439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Legal Perspectives and Challenges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pPr marL="76200" indent="0">
              <a:buNone/>
            </a:pPr>
            <a:endParaRPr lang="en-US" sz="3200" dirty="0">
              <a:solidFill>
                <a:schemeClr val="tx1"/>
              </a:solidFill>
            </a:endParaRPr>
          </a:p>
          <a:p>
            <a:pPr marL="76200" indent="0">
              <a:buNone/>
            </a:pPr>
            <a:r>
              <a:rPr lang="en-US" sz="3200" i="1" dirty="0">
                <a:solidFill>
                  <a:schemeClr val="tx1"/>
                </a:solidFill>
              </a:rPr>
              <a:t>“Rather than asking about abstract definitions of fairness, a criminal justice algorithm should be evaluated in terms of its long-term, dynamic effects on racial stratification… [and] focus on the net burden thereby placed on the racial minority.”</a:t>
            </a:r>
          </a:p>
          <a:p>
            <a:endParaRPr lang="en-US" sz="3200" dirty="0">
              <a:solidFill>
                <a:schemeClr val="tx1"/>
              </a:solidFill>
            </a:endParaRPr>
          </a:p>
        </p:txBody>
      </p:sp>
    </p:spTree>
    <p:extLst>
      <p:ext uri="{BB962C8B-B14F-4D97-AF65-F5344CB8AC3E}">
        <p14:creationId xmlns:p14="http://schemas.microsoft.com/office/powerpoint/2010/main" val="1739280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Where does this leave us?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399"/>
            <a:ext cx="11360700" cy="5285495"/>
          </a:xfrm>
        </p:spPr>
        <p:txBody>
          <a:bodyPr/>
          <a:lstStyle/>
          <a:p>
            <a:pPr marL="76200" indent="0">
              <a:buNone/>
            </a:pPr>
            <a:r>
              <a:rPr lang="en-US" sz="3200" dirty="0">
                <a:solidFill>
                  <a:schemeClr val="tx1"/>
                </a:solidFill>
              </a:rPr>
              <a:t>What can we do to understand bias and improve fairness of our systems?</a:t>
            </a:r>
          </a:p>
          <a:p>
            <a:r>
              <a:rPr lang="en-US" sz="3200" dirty="0">
                <a:solidFill>
                  <a:schemeClr val="tx1"/>
                </a:solidFill>
              </a:rPr>
              <a:t>Bias and equity audits</a:t>
            </a:r>
          </a:p>
          <a:p>
            <a:r>
              <a:rPr lang="en-US" sz="3200" dirty="0">
                <a:solidFill>
                  <a:schemeClr val="tx1"/>
                </a:solidFill>
              </a:rPr>
              <a:t>Try to fix the input data</a:t>
            </a:r>
          </a:p>
          <a:p>
            <a:r>
              <a:rPr lang="en-US" sz="3200" dirty="0">
                <a:solidFill>
                  <a:schemeClr val="tx1"/>
                </a:solidFill>
              </a:rPr>
              <a:t>Optimize for fairness in model training</a:t>
            </a:r>
          </a:p>
          <a:p>
            <a:r>
              <a:rPr lang="en-US" sz="3200" dirty="0">
                <a:solidFill>
                  <a:schemeClr val="tx1"/>
                </a:solidFill>
              </a:rPr>
              <a:t>Choose fair models during model selection</a:t>
            </a:r>
          </a:p>
          <a:p>
            <a:r>
              <a:rPr lang="en-US" sz="3200" dirty="0">
                <a:solidFill>
                  <a:schemeClr val="tx1"/>
                </a:solidFill>
              </a:rPr>
              <a:t>Post-hoc adjustments to de-bias model scores</a:t>
            </a:r>
          </a:p>
          <a:p>
            <a:r>
              <a:rPr lang="en-US" sz="3200" dirty="0">
                <a:solidFill>
                  <a:schemeClr val="tx1"/>
                </a:solidFill>
              </a:rPr>
              <a:t>Measure relative effectiveness of interventions across groups and develop better-tailored interventions</a:t>
            </a:r>
          </a:p>
        </p:txBody>
      </p:sp>
    </p:spTree>
    <p:extLst>
      <p:ext uri="{BB962C8B-B14F-4D97-AF65-F5344CB8AC3E}">
        <p14:creationId xmlns:p14="http://schemas.microsoft.com/office/powerpoint/2010/main" val="234300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Where does this leave us?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399"/>
            <a:ext cx="11360700" cy="5285495"/>
          </a:xfrm>
        </p:spPr>
        <p:txBody>
          <a:bodyPr/>
          <a:lstStyle/>
          <a:p>
            <a:pPr marL="76200" indent="0">
              <a:buNone/>
            </a:pPr>
            <a:r>
              <a:rPr lang="en-US" sz="3200" dirty="0">
                <a:solidFill>
                  <a:schemeClr val="tx1"/>
                </a:solidFill>
              </a:rPr>
              <a:t>What can we do to understand bias and improve fairness of our systems?</a:t>
            </a:r>
          </a:p>
          <a:p>
            <a:r>
              <a:rPr lang="en-US" sz="3200" b="1" dirty="0">
                <a:solidFill>
                  <a:schemeClr val="tx1"/>
                </a:solidFill>
              </a:rPr>
              <a:t>Bias and equity audits</a:t>
            </a:r>
          </a:p>
          <a:p>
            <a:r>
              <a:rPr lang="en-US" sz="3200" dirty="0">
                <a:solidFill>
                  <a:schemeClr val="bg2">
                    <a:lumMod val="60000"/>
                    <a:lumOff val="40000"/>
                  </a:schemeClr>
                </a:solidFill>
              </a:rPr>
              <a:t>Try to fix the input data</a:t>
            </a:r>
          </a:p>
          <a:p>
            <a:r>
              <a:rPr lang="en-US" sz="3200" dirty="0">
                <a:solidFill>
                  <a:schemeClr val="bg2">
                    <a:lumMod val="60000"/>
                    <a:lumOff val="40000"/>
                  </a:schemeClr>
                </a:solidFill>
              </a:rPr>
              <a:t>Optimize for fairness in model training</a:t>
            </a:r>
          </a:p>
          <a:p>
            <a:r>
              <a:rPr lang="en-US" sz="3200" dirty="0">
                <a:solidFill>
                  <a:schemeClr val="bg2">
                    <a:lumMod val="60000"/>
                    <a:lumOff val="40000"/>
                  </a:schemeClr>
                </a:solidFill>
              </a:rPr>
              <a:t>Choose fair models during model selection</a:t>
            </a:r>
          </a:p>
          <a:p>
            <a:r>
              <a:rPr lang="en-US" sz="3200" dirty="0">
                <a:solidFill>
                  <a:schemeClr val="bg2">
                    <a:lumMod val="60000"/>
                    <a:lumOff val="40000"/>
                  </a:schemeClr>
                </a:solidFill>
              </a:rPr>
              <a:t>Post-hoc adjustments to de-bias model scores</a:t>
            </a:r>
          </a:p>
          <a:p>
            <a:r>
              <a:rPr lang="en-US" sz="3200" dirty="0">
                <a:solidFill>
                  <a:schemeClr val="bg2">
                    <a:lumMod val="60000"/>
                    <a:lumOff val="40000"/>
                  </a:schemeClr>
                </a:solidFill>
              </a:rPr>
              <a:t>Measure relative effectiveness of interventions across groups and develop better-tailored interventions</a:t>
            </a:r>
          </a:p>
        </p:txBody>
      </p:sp>
    </p:spTree>
    <p:extLst>
      <p:ext uri="{BB962C8B-B14F-4D97-AF65-F5344CB8AC3E}">
        <p14:creationId xmlns:p14="http://schemas.microsoft.com/office/powerpoint/2010/main" val="37213253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2" name="Title 1">
            <a:extLst>
              <a:ext uri="{FF2B5EF4-FFF2-40B4-BE49-F238E27FC236}">
                <a16:creationId xmlns:a16="http://schemas.microsoft.com/office/drawing/2014/main" id="{03387B15-C438-0144-A7C2-EDD3D4630BE1}"/>
              </a:ext>
            </a:extLst>
          </p:cNvPr>
          <p:cNvSpPr>
            <a:spLocks noGrp="1"/>
          </p:cNvSpPr>
          <p:nvPr>
            <p:ph type="title"/>
          </p:nvPr>
        </p:nvSpPr>
        <p:spPr/>
        <p:txBody>
          <a:bodyPr/>
          <a:lstStyle/>
          <a:p>
            <a:r>
              <a:rPr lang="en-US" sz="4800" dirty="0"/>
              <a:t>Bias Audit flow</a:t>
            </a:r>
          </a:p>
        </p:txBody>
      </p:sp>
      <p:sp>
        <p:nvSpPr>
          <p:cNvPr id="982" name="Google Shape;982;p121"/>
          <p:cNvSpPr txBox="1">
            <a:spLocks noGrp="1"/>
          </p:cNvSpPr>
          <p:nvPr>
            <p:ph type="body" idx="1"/>
          </p:nvPr>
        </p:nvSpPr>
        <p:spPr>
          <a:prstGeom prst="rect">
            <a:avLst/>
          </a:prstGeom>
        </p:spPr>
        <p:txBody>
          <a:bodyPr spcFirstLastPara="1" wrap="square" lIns="121900" tIns="121900" rIns="121900" bIns="121900" anchor="t" anchorCtr="0">
            <a:noAutofit/>
          </a:bodyPr>
          <a:lstStyle/>
          <a:p>
            <a:pPr marL="0" indent="0" algn="ctr">
              <a:spcBef>
                <a:spcPts val="853"/>
              </a:spcBef>
              <a:buNone/>
            </a:pPr>
            <a:r>
              <a:rPr lang="en" b="1" dirty="0">
                <a:solidFill>
                  <a:srgbClr val="34495E"/>
                </a:solidFill>
                <a:latin typeface="Lato"/>
                <a:ea typeface="Lato"/>
                <a:cs typeface="Lato"/>
                <a:sym typeface="Lato"/>
              </a:rPr>
              <a:t>Race</a:t>
            </a:r>
            <a:endParaRPr b="1" dirty="0">
              <a:solidFill>
                <a:srgbClr val="34495E"/>
              </a:solidFill>
              <a:latin typeface="Lato"/>
              <a:ea typeface="Lato"/>
              <a:cs typeface="Lato"/>
              <a:sym typeface="Lato"/>
            </a:endParaRPr>
          </a:p>
          <a:p>
            <a:pPr marL="0" indent="0" algn="ctr">
              <a:spcBef>
                <a:spcPts val="853"/>
              </a:spcBef>
              <a:buNone/>
            </a:pPr>
            <a:r>
              <a:rPr lang="en" b="1" dirty="0">
                <a:solidFill>
                  <a:srgbClr val="34495E"/>
                </a:solidFill>
                <a:latin typeface="Lato"/>
                <a:ea typeface="Lato"/>
                <a:cs typeface="Lato"/>
                <a:sym typeface="Lato"/>
              </a:rPr>
              <a:t>Sex</a:t>
            </a:r>
            <a:endParaRPr b="1" dirty="0">
              <a:solidFill>
                <a:srgbClr val="34495E"/>
              </a:solidFill>
              <a:latin typeface="Lato"/>
              <a:ea typeface="Lato"/>
              <a:cs typeface="Lato"/>
              <a:sym typeface="Lato"/>
            </a:endParaRPr>
          </a:p>
          <a:p>
            <a:pPr marL="0" indent="0" algn="ctr">
              <a:spcBef>
                <a:spcPts val="853"/>
              </a:spcBef>
              <a:buNone/>
            </a:pPr>
            <a:r>
              <a:rPr lang="en" b="1" dirty="0">
                <a:solidFill>
                  <a:srgbClr val="34495E"/>
                </a:solidFill>
                <a:latin typeface="Lato"/>
                <a:ea typeface="Lato"/>
                <a:cs typeface="Lato"/>
                <a:sym typeface="Lato"/>
              </a:rPr>
              <a:t>Age</a:t>
            </a:r>
            <a:endParaRPr b="1" dirty="0">
              <a:solidFill>
                <a:srgbClr val="34495E"/>
              </a:solidFill>
              <a:latin typeface="Lato"/>
              <a:ea typeface="Lato"/>
              <a:cs typeface="Lato"/>
              <a:sym typeface="Lato"/>
            </a:endParaRPr>
          </a:p>
        </p:txBody>
      </p:sp>
      <p:sp>
        <p:nvSpPr>
          <p:cNvPr id="984" name="Google Shape;984;p121"/>
          <p:cNvSpPr txBox="1">
            <a:spLocks noGrp="1"/>
          </p:cNvSpPr>
          <p:nvPr>
            <p:ph type="body" idx="4294967295"/>
          </p:nvPr>
        </p:nvSpPr>
        <p:spPr>
          <a:xfrm>
            <a:off x="8520113" y="1609725"/>
            <a:ext cx="3671887" cy="1562100"/>
          </a:xfrm>
          <a:prstGeom prst="rect">
            <a:avLst/>
          </a:prstGeom>
        </p:spPr>
        <p:txBody>
          <a:bodyPr spcFirstLastPara="1" wrap="square" lIns="121900" tIns="121900" rIns="121900" bIns="121900" anchor="t" anchorCtr="0">
            <a:noAutofit/>
          </a:bodyPr>
          <a:lstStyle/>
          <a:p>
            <a:pPr marL="0" indent="0" algn="ctr">
              <a:spcBef>
                <a:spcPts val="853"/>
              </a:spcBef>
              <a:buNone/>
            </a:pPr>
            <a:r>
              <a:rPr lang="en" b="1" dirty="0">
                <a:solidFill>
                  <a:srgbClr val="34495E"/>
                </a:solidFill>
                <a:latin typeface="Lato"/>
                <a:ea typeface="Lato"/>
                <a:cs typeface="Lato"/>
                <a:sym typeface="Lato"/>
              </a:rPr>
              <a:t>Equal False </a:t>
            </a:r>
            <a:endParaRPr b="1" dirty="0">
              <a:solidFill>
                <a:srgbClr val="34495E"/>
              </a:solidFill>
              <a:latin typeface="Lato"/>
              <a:ea typeface="Lato"/>
              <a:cs typeface="Lato"/>
              <a:sym typeface="Lato"/>
            </a:endParaRPr>
          </a:p>
          <a:p>
            <a:pPr marL="0" indent="0" algn="ctr">
              <a:spcBef>
                <a:spcPts val="853"/>
              </a:spcBef>
              <a:buNone/>
            </a:pPr>
            <a:r>
              <a:rPr lang="en" b="1" dirty="0">
                <a:solidFill>
                  <a:srgbClr val="34495E"/>
                </a:solidFill>
                <a:latin typeface="Lato"/>
                <a:ea typeface="Lato"/>
                <a:cs typeface="Lato"/>
                <a:sym typeface="Lato"/>
              </a:rPr>
              <a:t>Omission Rate</a:t>
            </a:r>
            <a:endParaRPr b="1" dirty="0">
              <a:solidFill>
                <a:srgbClr val="34495E"/>
              </a:solidFill>
              <a:latin typeface="Lato"/>
              <a:ea typeface="Lato"/>
              <a:cs typeface="Lato"/>
              <a:sym typeface="Lato"/>
            </a:endParaRPr>
          </a:p>
        </p:txBody>
      </p:sp>
      <p:pic>
        <p:nvPicPr>
          <p:cNvPr id="983" name="Google Shape;983;p121"/>
          <p:cNvPicPr preferRelativeResize="0"/>
          <p:nvPr/>
        </p:nvPicPr>
        <p:blipFill>
          <a:blip r:embed="rId3">
            <a:alphaModFix/>
          </a:blip>
          <a:stretch>
            <a:fillRect/>
          </a:stretch>
        </p:blipFill>
        <p:spPr>
          <a:xfrm>
            <a:off x="10296995" y="4604625"/>
            <a:ext cx="1037100" cy="1037100"/>
          </a:xfrm>
          <a:prstGeom prst="rect">
            <a:avLst/>
          </a:prstGeom>
          <a:noFill/>
          <a:ln>
            <a:noFill/>
          </a:ln>
        </p:spPr>
      </p:pic>
      <p:pic>
        <p:nvPicPr>
          <p:cNvPr id="985" name="Google Shape;985;p121"/>
          <p:cNvPicPr preferRelativeResize="0"/>
          <p:nvPr/>
        </p:nvPicPr>
        <p:blipFill>
          <a:blip r:embed="rId4">
            <a:alphaModFix/>
          </a:blip>
          <a:stretch>
            <a:fillRect/>
          </a:stretch>
        </p:blipFill>
        <p:spPr>
          <a:xfrm>
            <a:off x="203201" y="2969433"/>
            <a:ext cx="11785599" cy="1608691"/>
          </a:xfrm>
          <a:prstGeom prst="rect">
            <a:avLst/>
          </a:prstGeom>
          <a:noFill/>
          <a:ln>
            <a:noFill/>
          </a:ln>
        </p:spPr>
      </p:pic>
      <p:sp>
        <p:nvSpPr>
          <p:cNvPr id="8" name="Google Shape;981;p121">
            <a:extLst>
              <a:ext uri="{FF2B5EF4-FFF2-40B4-BE49-F238E27FC236}">
                <a16:creationId xmlns:a16="http://schemas.microsoft.com/office/drawing/2014/main" id="{9AE90B6F-5D72-264F-A354-FCBA0C454859}"/>
              </a:ext>
            </a:extLst>
          </p:cNvPr>
          <p:cNvSpPr txBox="1">
            <a:spLocks/>
          </p:cNvSpPr>
          <p:nvPr/>
        </p:nvSpPr>
        <p:spPr bwMode="auto">
          <a:xfrm>
            <a:off x="0" y="2108717"/>
            <a:ext cx="3441107" cy="15624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121900" tIns="121900" rIns="121900" bIns="121900" numCol="1" anchor="t" anchorCtr="0" compatLnSpc="1">
            <a:prstTxWarp prst="textNoShape">
              <a:avLst/>
            </a:prstTxWarp>
            <a:noAutofit/>
          </a:bodyPr>
          <a:lstStyle>
            <a:lvl1pPr marL="192881" indent="-192881" algn="l" defTabSz="257175" rtl="0" eaLnBrk="1" fontAlgn="base" hangingPunct="1">
              <a:spcBef>
                <a:spcPct val="20000"/>
              </a:spcBef>
              <a:spcAft>
                <a:spcPct val="0"/>
              </a:spcAft>
              <a:buFont typeface="Arial" charset="0"/>
              <a:buChar char="•"/>
              <a:defRPr sz="1800" kern="1200">
                <a:solidFill>
                  <a:schemeClr val="tx1"/>
                </a:solidFill>
                <a:latin typeface="+mn-lt"/>
                <a:ea typeface="ＭＳ Ｐゴシック" charset="0"/>
                <a:cs typeface="ＭＳ Ｐゴシック" charset="0"/>
              </a:defRPr>
            </a:lvl1pPr>
            <a:lvl2pPr marL="417910" indent="-160735" algn="l" defTabSz="257175" rtl="0" eaLnBrk="1" fontAlgn="base" hangingPunct="1">
              <a:spcBef>
                <a:spcPct val="20000"/>
              </a:spcBef>
              <a:spcAft>
                <a:spcPct val="0"/>
              </a:spcAft>
              <a:buFont typeface="Arial" charset="0"/>
              <a:buChar char="–"/>
              <a:defRPr sz="1575" kern="1200">
                <a:solidFill>
                  <a:schemeClr val="tx1"/>
                </a:solidFill>
                <a:latin typeface="+mn-lt"/>
                <a:ea typeface="ＭＳ Ｐゴシック" charset="0"/>
                <a:cs typeface="+mn-cs"/>
              </a:defRPr>
            </a:lvl2pPr>
            <a:lvl3pPr marL="642938" indent="-128588" algn="l" defTabSz="257175" rtl="0" eaLnBrk="1" fontAlgn="base" hangingPunct="1">
              <a:spcBef>
                <a:spcPct val="20000"/>
              </a:spcBef>
              <a:spcAft>
                <a:spcPct val="0"/>
              </a:spcAft>
              <a:buFont typeface="Arial" charset="0"/>
              <a:buChar char="•"/>
              <a:defRPr sz="1350" kern="1200">
                <a:solidFill>
                  <a:schemeClr val="tx1"/>
                </a:solidFill>
                <a:latin typeface="+mn-lt"/>
                <a:ea typeface="ＭＳ Ｐゴシック" charset="0"/>
                <a:cs typeface="+mn-cs"/>
              </a:defRPr>
            </a:lvl3pPr>
            <a:lvl4pPr marL="900113" indent="-128588" algn="l" defTabSz="257175" rtl="0" eaLnBrk="1" fontAlgn="base" hangingPunct="1">
              <a:spcBef>
                <a:spcPct val="20000"/>
              </a:spcBef>
              <a:spcAft>
                <a:spcPct val="0"/>
              </a:spcAft>
              <a:buFont typeface="Arial" charset="0"/>
              <a:buChar char="–"/>
              <a:defRPr sz="1125" kern="1200">
                <a:solidFill>
                  <a:schemeClr val="tx1"/>
                </a:solidFill>
                <a:latin typeface="+mn-lt"/>
                <a:ea typeface="ＭＳ Ｐゴシック" charset="0"/>
                <a:cs typeface="+mn-cs"/>
              </a:defRPr>
            </a:lvl4pPr>
            <a:lvl5pPr marL="1157288" indent="-128588" algn="l" defTabSz="257175" rtl="0" eaLnBrk="1" fontAlgn="base" hangingPunct="1">
              <a:spcBef>
                <a:spcPct val="20000"/>
              </a:spcBef>
              <a:spcAft>
                <a:spcPct val="0"/>
              </a:spcAft>
              <a:buFont typeface="Arial" charset="0"/>
              <a:buChar char="»"/>
              <a:defRPr sz="1125" kern="1200">
                <a:solidFill>
                  <a:schemeClr val="tx1"/>
                </a:solidFill>
                <a:latin typeface="+mn-lt"/>
                <a:ea typeface="ＭＳ Ｐゴシック" charset="0"/>
                <a:cs typeface="+mn-cs"/>
              </a:defRPr>
            </a:lvl5pPr>
            <a:lvl6pPr marL="1414463" indent="-128588" algn="l" defTabSz="257175" rtl="0" eaLnBrk="1" latinLnBrk="0" hangingPunct="1">
              <a:spcBef>
                <a:spcPct val="20000"/>
              </a:spcBef>
              <a:buFont typeface="Arial"/>
              <a:buChar char="•"/>
              <a:defRPr sz="1125" kern="1200">
                <a:solidFill>
                  <a:schemeClr val="tx1"/>
                </a:solidFill>
                <a:latin typeface="+mn-lt"/>
                <a:ea typeface="+mn-ea"/>
                <a:cs typeface="+mn-cs"/>
              </a:defRPr>
            </a:lvl6pPr>
            <a:lvl7pPr marL="1671638" indent="-128588" algn="l" defTabSz="257175" rtl="0" eaLnBrk="1" latinLnBrk="0" hangingPunct="1">
              <a:spcBef>
                <a:spcPct val="20000"/>
              </a:spcBef>
              <a:buFont typeface="Arial"/>
              <a:buChar char="•"/>
              <a:defRPr sz="1125" kern="1200">
                <a:solidFill>
                  <a:schemeClr val="tx1"/>
                </a:solidFill>
                <a:latin typeface="+mn-lt"/>
                <a:ea typeface="+mn-ea"/>
                <a:cs typeface="+mn-cs"/>
              </a:defRPr>
            </a:lvl7pPr>
            <a:lvl8pPr marL="1928813" indent="-128588" algn="l" defTabSz="257175" rtl="0" eaLnBrk="1" latinLnBrk="0" hangingPunct="1">
              <a:spcBef>
                <a:spcPct val="20000"/>
              </a:spcBef>
              <a:buFont typeface="Arial"/>
              <a:buChar char="•"/>
              <a:defRPr sz="1125" kern="1200">
                <a:solidFill>
                  <a:schemeClr val="tx1"/>
                </a:solidFill>
                <a:latin typeface="+mn-lt"/>
                <a:ea typeface="+mn-ea"/>
                <a:cs typeface="+mn-cs"/>
              </a:defRPr>
            </a:lvl8pPr>
            <a:lvl9pPr marL="2185988" indent="-128588" algn="l" defTabSz="257175" rtl="0" eaLnBrk="1" latinLnBrk="0" hangingPunct="1">
              <a:spcBef>
                <a:spcPct val="20000"/>
              </a:spcBef>
              <a:buFont typeface="Arial"/>
              <a:buChar char="•"/>
              <a:defRPr sz="1125" kern="1200">
                <a:solidFill>
                  <a:schemeClr val="tx1"/>
                </a:solidFill>
                <a:latin typeface="+mn-lt"/>
                <a:ea typeface="+mn-ea"/>
                <a:cs typeface="+mn-cs"/>
              </a:defRPr>
            </a:lvl9pPr>
          </a:lstStyle>
          <a:p>
            <a:pPr marL="0" indent="0" algn="ctr">
              <a:spcBef>
                <a:spcPts val="853"/>
              </a:spcBef>
              <a:spcAft>
                <a:spcPts val="0"/>
              </a:spcAft>
              <a:buNone/>
            </a:pPr>
            <a:r>
              <a:rPr lang="en-US" sz="2400" b="1" dirty="0">
                <a:solidFill>
                  <a:srgbClr val="34495E"/>
                </a:solidFill>
                <a:latin typeface="Lato"/>
                <a:ea typeface="Lato"/>
                <a:cs typeface="Lato"/>
                <a:sym typeface="Lato"/>
              </a:rPr>
              <a:t>Risk Score and Outcomes</a:t>
            </a:r>
          </a:p>
        </p:txBody>
      </p:sp>
    </p:spTree>
    <p:extLst>
      <p:ext uri="{BB962C8B-B14F-4D97-AF65-F5344CB8AC3E}">
        <p14:creationId xmlns:p14="http://schemas.microsoft.com/office/powerpoint/2010/main" val="271998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pkNnU28wfLkoNUWnKRu25Y346Dsame_Jjorg2jyA8r5QBw_hck34YExzFNkQxG6Q4OX0YLszs5yE42tJNgEsfr-4vTAn8ER54v875sMskyrI-W8ixufzfRemPjcDfob5uB_Am2HGyEE">
            <a:extLst>
              <a:ext uri="{FF2B5EF4-FFF2-40B4-BE49-F238E27FC236}">
                <a16:creationId xmlns:a16="http://schemas.microsoft.com/office/drawing/2014/main" id="{F6EC353E-DCA9-DE46-8E40-1A049E68DCC9}"/>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b="2862"/>
          <a:stretch/>
        </p:blipFill>
        <p:spPr bwMode="auto">
          <a:xfrm>
            <a:off x="856344" y="144709"/>
            <a:ext cx="10083800" cy="626828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A33DC2C-81E6-8F45-B629-FCC304CB907C}"/>
              </a:ext>
            </a:extLst>
          </p:cNvPr>
          <p:cNvSpPr txBox="1"/>
          <p:nvPr/>
        </p:nvSpPr>
        <p:spPr>
          <a:xfrm>
            <a:off x="2850244" y="0"/>
            <a:ext cx="6096000" cy="1077026"/>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sz="2133" dirty="0"/>
              <a:t>Aequitas: Bias Audit Tool</a:t>
            </a:r>
          </a:p>
          <a:p>
            <a:pPr algn="ctr"/>
            <a:r>
              <a:rPr lang="en-US" sz="2133" dirty="0">
                <a:hlinkClick r:id="rId3"/>
              </a:rPr>
              <a:t>http://www.datasciencepublicpolicy.org/aequitas/ </a:t>
            </a:r>
            <a:r>
              <a:rPr lang="en-US" sz="2133" dirty="0"/>
              <a:t>Joint Work with Pedro </a:t>
            </a:r>
            <a:r>
              <a:rPr lang="en-US" sz="2133" dirty="0" err="1"/>
              <a:t>Saleiro</a:t>
            </a:r>
            <a:endParaRPr lang="en-US" sz="2133" dirty="0"/>
          </a:p>
        </p:txBody>
      </p:sp>
    </p:spTree>
    <p:extLst>
      <p:ext uri="{BB962C8B-B14F-4D97-AF65-F5344CB8AC3E}">
        <p14:creationId xmlns:p14="http://schemas.microsoft.com/office/powerpoint/2010/main" val="3067749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329DBCF3-FBB4-A446-A07A-4679AAFFE19E}"/>
              </a:ext>
            </a:extLst>
          </p:cNvPr>
          <p:cNvPicPr>
            <a:picLocks noChangeAspect="1"/>
          </p:cNvPicPr>
          <p:nvPr/>
        </p:nvPicPr>
        <p:blipFill>
          <a:blip r:embed="rId2"/>
          <a:stretch>
            <a:fillRect/>
          </a:stretch>
        </p:blipFill>
        <p:spPr>
          <a:xfrm>
            <a:off x="654050" y="1778000"/>
            <a:ext cx="10883900" cy="3302000"/>
          </a:xfrm>
          <a:prstGeom prst="rect">
            <a:avLst/>
          </a:prstGeom>
        </p:spPr>
      </p:pic>
      <p:sp>
        <p:nvSpPr>
          <p:cNvPr id="8" name="Title 1">
            <a:extLst>
              <a:ext uri="{FF2B5EF4-FFF2-40B4-BE49-F238E27FC236}">
                <a16:creationId xmlns:a16="http://schemas.microsoft.com/office/drawing/2014/main" id="{A462AD9F-7B90-F94A-B332-B60EED931D73}"/>
              </a:ext>
            </a:extLst>
          </p:cNvPr>
          <p:cNvSpPr>
            <a:spLocks noGrp="1"/>
          </p:cNvSpPr>
          <p:nvPr>
            <p:ph type="title"/>
          </p:nvPr>
        </p:nvSpPr>
        <p:spPr>
          <a:xfrm>
            <a:off x="415600" y="86563"/>
            <a:ext cx="11360700" cy="763500"/>
          </a:xfrm>
        </p:spPr>
        <p:txBody>
          <a:bodyPr/>
          <a:lstStyle/>
          <a:p>
            <a:r>
              <a:rPr lang="en-US" sz="4800" dirty="0"/>
              <a:t>Auditing COMPAS Disparities</a:t>
            </a:r>
          </a:p>
        </p:txBody>
      </p:sp>
    </p:spTree>
    <p:extLst>
      <p:ext uri="{BB962C8B-B14F-4D97-AF65-F5344CB8AC3E}">
        <p14:creationId xmlns:p14="http://schemas.microsoft.com/office/powerpoint/2010/main" val="20793048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DC87580B-2254-6944-BD7B-E95E7FB507E0}"/>
              </a:ext>
            </a:extLst>
          </p:cNvPr>
          <p:cNvPicPr>
            <a:picLocks noChangeAspect="1"/>
          </p:cNvPicPr>
          <p:nvPr/>
        </p:nvPicPr>
        <p:blipFill>
          <a:blip r:embed="rId2"/>
          <a:stretch>
            <a:fillRect/>
          </a:stretch>
        </p:blipFill>
        <p:spPr>
          <a:xfrm>
            <a:off x="666750" y="1432560"/>
            <a:ext cx="10858500" cy="4724400"/>
          </a:xfrm>
          <a:prstGeom prst="rect">
            <a:avLst/>
          </a:prstGeom>
        </p:spPr>
      </p:pic>
      <p:sp>
        <p:nvSpPr>
          <p:cNvPr id="5" name="Title 1">
            <a:extLst>
              <a:ext uri="{FF2B5EF4-FFF2-40B4-BE49-F238E27FC236}">
                <a16:creationId xmlns:a16="http://schemas.microsoft.com/office/drawing/2014/main" id="{06AB5CF1-0AAC-FB43-8067-4C57B41DE302}"/>
              </a:ext>
            </a:extLst>
          </p:cNvPr>
          <p:cNvSpPr>
            <a:spLocks noGrp="1"/>
          </p:cNvSpPr>
          <p:nvPr>
            <p:ph type="title"/>
          </p:nvPr>
        </p:nvSpPr>
        <p:spPr>
          <a:xfrm>
            <a:off x="415600" y="86563"/>
            <a:ext cx="11360700" cy="763500"/>
          </a:xfrm>
        </p:spPr>
        <p:txBody>
          <a:bodyPr/>
          <a:lstStyle/>
          <a:p>
            <a:r>
              <a:rPr lang="en-US" sz="4800" dirty="0"/>
              <a:t>Auditing COMPAS Disparities</a:t>
            </a:r>
          </a:p>
        </p:txBody>
      </p:sp>
    </p:spTree>
    <p:extLst>
      <p:ext uri="{BB962C8B-B14F-4D97-AF65-F5344CB8AC3E}">
        <p14:creationId xmlns:p14="http://schemas.microsoft.com/office/powerpoint/2010/main" val="27789877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6AB5CF1-0AAC-FB43-8067-4C57B41DE302}"/>
              </a:ext>
            </a:extLst>
          </p:cNvPr>
          <p:cNvSpPr>
            <a:spLocks noGrp="1"/>
          </p:cNvSpPr>
          <p:nvPr>
            <p:ph type="title"/>
          </p:nvPr>
        </p:nvSpPr>
        <p:spPr>
          <a:xfrm>
            <a:off x="415600" y="86563"/>
            <a:ext cx="11360700" cy="763500"/>
          </a:xfrm>
        </p:spPr>
        <p:txBody>
          <a:bodyPr/>
          <a:lstStyle/>
          <a:p>
            <a:r>
              <a:rPr lang="en-US" sz="4800" dirty="0"/>
              <a:t>Fairness Scorecards</a:t>
            </a:r>
          </a:p>
        </p:txBody>
      </p:sp>
      <p:sp>
        <p:nvSpPr>
          <p:cNvPr id="3" name="Rectangle 2">
            <a:extLst>
              <a:ext uri="{FF2B5EF4-FFF2-40B4-BE49-F238E27FC236}">
                <a16:creationId xmlns:a16="http://schemas.microsoft.com/office/drawing/2014/main" id="{66ECF8D3-145C-6247-BD9D-9751C6C74B95}"/>
              </a:ext>
            </a:extLst>
          </p:cNvPr>
          <p:cNvSpPr/>
          <p:nvPr/>
        </p:nvSpPr>
        <p:spPr>
          <a:xfrm>
            <a:off x="0" y="6402105"/>
            <a:ext cx="11360700" cy="369332"/>
          </a:xfrm>
          <a:prstGeom prst="rect">
            <a:avLst/>
          </a:prstGeom>
        </p:spPr>
        <p:txBody>
          <a:bodyPr wrap="square">
            <a:spAutoFit/>
          </a:bodyPr>
          <a:lstStyle/>
          <a:p>
            <a:r>
              <a:rPr lang="en-US" sz="1800" dirty="0">
                <a:hlinkClick r:id="rId2"/>
              </a:rPr>
              <a:t>https://urbanspatial.github.io/AlgorithmicFairness_ACodebasedPrimerForPublicSectorDataScientists/</a:t>
            </a:r>
            <a:endParaRPr lang="en-US" sz="1800" dirty="0"/>
          </a:p>
        </p:txBody>
      </p:sp>
      <p:pic>
        <p:nvPicPr>
          <p:cNvPr id="7" name="Picture 6">
            <a:extLst>
              <a:ext uri="{FF2B5EF4-FFF2-40B4-BE49-F238E27FC236}">
                <a16:creationId xmlns:a16="http://schemas.microsoft.com/office/drawing/2014/main" id="{5C74A5D0-1DEF-AC42-A4FE-026BA63066B2}"/>
              </a:ext>
            </a:extLst>
          </p:cNvPr>
          <p:cNvPicPr>
            <a:picLocks noChangeAspect="1"/>
          </p:cNvPicPr>
          <p:nvPr/>
        </p:nvPicPr>
        <p:blipFill>
          <a:blip r:embed="rId3"/>
          <a:stretch>
            <a:fillRect/>
          </a:stretch>
        </p:blipFill>
        <p:spPr>
          <a:xfrm>
            <a:off x="2235833" y="976817"/>
            <a:ext cx="7720233" cy="5425288"/>
          </a:xfrm>
          <a:prstGeom prst="rect">
            <a:avLst/>
          </a:prstGeom>
        </p:spPr>
      </p:pic>
    </p:spTree>
    <p:extLst>
      <p:ext uri="{BB962C8B-B14F-4D97-AF65-F5344CB8AC3E}">
        <p14:creationId xmlns:p14="http://schemas.microsoft.com/office/powerpoint/2010/main" val="478244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6AB5CF1-0AAC-FB43-8067-4C57B41DE302}"/>
              </a:ext>
            </a:extLst>
          </p:cNvPr>
          <p:cNvSpPr>
            <a:spLocks noGrp="1"/>
          </p:cNvSpPr>
          <p:nvPr>
            <p:ph type="title"/>
          </p:nvPr>
        </p:nvSpPr>
        <p:spPr>
          <a:xfrm>
            <a:off x="415600" y="86563"/>
            <a:ext cx="11360700" cy="763500"/>
          </a:xfrm>
        </p:spPr>
        <p:txBody>
          <a:bodyPr/>
          <a:lstStyle/>
          <a:p>
            <a:r>
              <a:rPr lang="en-US" sz="4800" dirty="0"/>
              <a:t>Child Welfare Case Study</a:t>
            </a:r>
          </a:p>
        </p:txBody>
      </p:sp>
      <p:pic>
        <p:nvPicPr>
          <p:cNvPr id="2" name="Picture 1">
            <a:extLst>
              <a:ext uri="{FF2B5EF4-FFF2-40B4-BE49-F238E27FC236}">
                <a16:creationId xmlns:a16="http://schemas.microsoft.com/office/drawing/2014/main" id="{629ADB07-237D-854C-9019-216CC1229206}"/>
              </a:ext>
            </a:extLst>
          </p:cNvPr>
          <p:cNvPicPr>
            <a:picLocks noChangeAspect="1"/>
          </p:cNvPicPr>
          <p:nvPr/>
        </p:nvPicPr>
        <p:blipFill>
          <a:blip r:embed="rId2"/>
          <a:stretch>
            <a:fillRect/>
          </a:stretch>
        </p:blipFill>
        <p:spPr>
          <a:xfrm>
            <a:off x="1747451" y="1191219"/>
            <a:ext cx="8697097" cy="5580218"/>
          </a:xfrm>
          <a:prstGeom prst="rect">
            <a:avLst/>
          </a:prstGeom>
        </p:spPr>
      </p:pic>
    </p:spTree>
    <p:extLst>
      <p:ext uri="{BB962C8B-B14F-4D97-AF65-F5344CB8AC3E}">
        <p14:creationId xmlns:p14="http://schemas.microsoft.com/office/powerpoint/2010/main" val="2012154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a:t>Data and AI Ethics Issues</a:t>
            </a:r>
          </a:p>
        </p:txBody>
      </p:sp>
      <p:graphicFrame>
        <p:nvGraphicFramePr>
          <p:cNvPr id="7" name="Content Placeholder 3">
            <a:extLst>
              <a:ext uri="{FF2B5EF4-FFF2-40B4-BE49-F238E27FC236}">
                <a16:creationId xmlns:a16="http://schemas.microsoft.com/office/drawing/2014/main" id="{909E99C8-C1C9-DC4E-A00A-C3C715B7EB22}"/>
              </a:ext>
            </a:extLst>
          </p:cNvPr>
          <p:cNvGraphicFramePr>
            <a:graphicFrameLocks/>
          </p:cNvGraphicFramePr>
          <p:nvPr>
            <p:extLst>
              <p:ext uri="{D42A27DB-BD31-4B8C-83A1-F6EECF244321}">
                <p14:modId xmlns:p14="http://schemas.microsoft.com/office/powerpoint/2010/main" val="3131879874"/>
              </p:ext>
            </p:extLst>
          </p:nvPr>
        </p:nvGraphicFramePr>
        <p:xfrm>
          <a:off x="415600" y="1379047"/>
          <a:ext cx="11265456" cy="4997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9822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6AB5CF1-0AAC-FB43-8067-4C57B41DE302}"/>
              </a:ext>
            </a:extLst>
          </p:cNvPr>
          <p:cNvSpPr>
            <a:spLocks noGrp="1"/>
          </p:cNvSpPr>
          <p:nvPr>
            <p:ph type="title"/>
          </p:nvPr>
        </p:nvSpPr>
        <p:spPr>
          <a:xfrm>
            <a:off x="415600" y="86563"/>
            <a:ext cx="11360700" cy="763500"/>
          </a:xfrm>
        </p:spPr>
        <p:txBody>
          <a:bodyPr/>
          <a:lstStyle/>
          <a:p>
            <a:r>
              <a:rPr lang="en-US" sz="4800" dirty="0"/>
              <a:t>Child Welfare Case Study</a:t>
            </a:r>
          </a:p>
        </p:txBody>
      </p:sp>
      <p:pic>
        <p:nvPicPr>
          <p:cNvPr id="3" name="Picture 2">
            <a:extLst>
              <a:ext uri="{FF2B5EF4-FFF2-40B4-BE49-F238E27FC236}">
                <a16:creationId xmlns:a16="http://schemas.microsoft.com/office/drawing/2014/main" id="{F4EFBC49-7052-FC4F-8279-76217D2D5D27}"/>
              </a:ext>
            </a:extLst>
          </p:cNvPr>
          <p:cNvPicPr>
            <a:picLocks noChangeAspect="1"/>
          </p:cNvPicPr>
          <p:nvPr/>
        </p:nvPicPr>
        <p:blipFill>
          <a:blip r:embed="rId2"/>
          <a:stretch>
            <a:fillRect/>
          </a:stretch>
        </p:blipFill>
        <p:spPr>
          <a:xfrm>
            <a:off x="415650" y="1116333"/>
            <a:ext cx="11360700" cy="5655104"/>
          </a:xfrm>
          <a:prstGeom prst="rect">
            <a:avLst/>
          </a:prstGeom>
        </p:spPr>
      </p:pic>
    </p:spTree>
    <p:extLst>
      <p:ext uri="{BB962C8B-B14F-4D97-AF65-F5344CB8AC3E}">
        <p14:creationId xmlns:p14="http://schemas.microsoft.com/office/powerpoint/2010/main" val="21020710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6AB5CF1-0AAC-FB43-8067-4C57B41DE302}"/>
              </a:ext>
            </a:extLst>
          </p:cNvPr>
          <p:cNvSpPr>
            <a:spLocks noGrp="1"/>
          </p:cNvSpPr>
          <p:nvPr>
            <p:ph type="title"/>
          </p:nvPr>
        </p:nvSpPr>
        <p:spPr>
          <a:xfrm>
            <a:off x="415600" y="86563"/>
            <a:ext cx="11360700" cy="763500"/>
          </a:xfrm>
        </p:spPr>
        <p:txBody>
          <a:bodyPr/>
          <a:lstStyle/>
          <a:p>
            <a:r>
              <a:rPr lang="en-US" sz="4800" dirty="0"/>
              <a:t>Child Welfare Case Study</a:t>
            </a:r>
          </a:p>
        </p:txBody>
      </p:sp>
      <p:grpSp>
        <p:nvGrpSpPr>
          <p:cNvPr id="6" name="Group 5">
            <a:extLst>
              <a:ext uri="{FF2B5EF4-FFF2-40B4-BE49-F238E27FC236}">
                <a16:creationId xmlns:a16="http://schemas.microsoft.com/office/drawing/2014/main" id="{C440E17F-5851-0B43-ACDE-7D913A3E26B7}"/>
              </a:ext>
            </a:extLst>
          </p:cNvPr>
          <p:cNvGrpSpPr/>
          <p:nvPr/>
        </p:nvGrpSpPr>
        <p:grpSpPr>
          <a:xfrm>
            <a:off x="499822" y="1620896"/>
            <a:ext cx="11192256" cy="4025614"/>
            <a:chOff x="268224" y="1634343"/>
            <a:chExt cx="11192256" cy="4025614"/>
          </a:xfrm>
        </p:grpSpPr>
        <p:sp>
          <p:nvSpPr>
            <p:cNvPr id="2" name="TextBox 1">
              <a:extLst>
                <a:ext uri="{FF2B5EF4-FFF2-40B4-BE49-F238E27FC236}">
                  <a16:creationId xmlns:a16="http://schemas.microsoft.com/office/drawing/2014/main" id="{506519BE-A424-304C-8101-7BEA58FB69FF}"/>
                </a:ext>
              </a:extLst>
            </p:cNvPr>
            <p:cNvSpPr txBox="1"/>
            <p:nvPr/>
          </p:nvSpPr>
          <p:spPr>
            <a:xfrm>
              <a:off x="268224" y="1634343"/>
              <a:ext cx="11192256" cy="3662541"/>
            </a:xfrm>
            <a:prstGeom prst="rect">
              <a:avLst/>
            </a:prstGeom>
            <a:noFill/>
          </p:spPr>
          <p:txBody>
            <a:bodyPr wrap="square" rtlCol="0">
              <a:spAutoFit/>
            </a:bodyPr>
            <a:lstStyle/>
            <a:p>
              <a:r>
                <a:rPr lang="en-US" sz="7200" dirty="0"/>
                <a:t>“</a:t>
              </a:r>
              <a:r>
                <a:rPr lang="en-US" sz="3200" i="1" dirty="0"/>
                <a:t>We see that even though the ROC curves lie quite close to one another for most groups, the chosen threshold corresponds to different points on the ROC curves for different groups…. This FPR imbalance could lead to a perception that Mixed-race families are over- investigated relative to White families.</a:t>
              </a:r>
            </a:p>
          </p:txBody>
        </p:sp>
        <p:sp>
          <p:nvSpPr>
            <p:cNvPr id="4" name="Rectangle 3">
              <a:extLst>
                <a:ext uri="{FF2B5EF4-FFF2-40B4-BE49-F238E27FC236}">
                  <a16:creationId xmlns:a16="http://schemas.microsoft.com/office/drawing/2014/main" id="{10EB06BC-DC47-BC48-85E1-017829B31DA5}"/>
                </a:ext>
              </a:extLst>
            </p:cNvPr>
            <p:cNvSpPr/>
            <p:nvPr/>
          </p:nvSpPr>
          <p:spPr>
            <a:xfrm>
              <a:off x="4706043" y="4459628"/>
              <a:ext cx="492443" cy="1200329"/>
            </a:xfrm>
            <a:prstGeom prst="rect">
              <a:avLst/>
            </a:prstGeom>
          </p:spPr>
          <p:txBody>
            <a:bodyPr wrap="none">
              <a:spAutoFit/>
            </a:bodyPr>
            <a:lstStyle/>
            <a:p>
              <a:r>
                <a:rPr lang="en-US" sz="7200" i="1" dirty="0"/>
                <a:t>”</a:t>
              </a:r>
              <a:endParaRPr lang="en-US" sz="7200" dirty="0"/>
            </a:p>
          </p:txBody>
        </p:sp>
      </p:grpSp>
    </p:spTree>
    <p:extLst>
      <p:ext uri="{BB962C8B-B14F-4D97-AF65-F5344CB8AC3E}">
        <p14:creationId xmlns:p14="http://schemas.microsoft.com/office/powerpoint/2010/main" val="3957796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Where does this leave us?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399"/>
            <a:ext cx="11360700" cy="5285495"/>
          </a:xfrm>
        </p:spPr>
        <p:txBody>
          <a:bodyPr/>
          <a:lstStyle/>
          <a:p>
            <a:pPr marL="76200" indent="0">
              <a:buNone/>
            </a:pPr>
            <a:r>
              <a:rPr lang="en-US" sz="3200" dirty="0">
                <a:solidFill>
                  <a:schemeClr val="tx1"/>
                </a:solidFill>
              </a:rPr>
              <a:t>What can we do to understand bias and improve fairness of our systems?</a:t>
            </a:r>
          </a:p>
          <a:p>
            <a:r>
              <a:rPr lang="en-US" sz="3200" dirty="0">
                <a:solidFill>
                  <a:schemeClr val="bg2">
                    <a:lumMod val="60000"/>
                    <a:lumOff val="40000"/>
                  </a:schemeClr>
                </a:solidFill>
              </a:rPr>
              <a:t>Bias and equity audits</a:t>
            </a:r>
          </a:p>
          <a:p>
            <a:r>
              <a:rPr lang="en-US" sz="3200" dirty="0">
                <a:solidFill>
                  <a:schemeClr val="bg2">
                    <a:lumMod val="60000"/>
                    <a:lumOff val="40000"/>
                  </a:schemeClr>
                </a:solidFill>
              </a:rPr>
              <a:t>Try to fix the input data</a:t>
            </a:r>
          </a:p>
          <a:p>
            <a:r>
              <a:rPr lang="en-US" sz="3200" dirty="0">
                <a:solidFill>
                  <a:schemeClr val="bg2">
                    <a:lumMod val="60000"/>
                    <a:lumOff val="40000"/>
                  </a:schemeClr>
                </a:solidFill>
              </a:rPr>
              <a:t>Optimize for fairness in model training</a:t>
            </a:r>
          </a:p>
          <a:p>
            <a:r>
              <a:rPr lang="en-US" sz="3200" b="1" dirty="0">
                <a:solidFill>
                  <a:schemeClr val="tx1"/>
                </a:solidFill>
              </a:rPr>
              <a:t>Choose fair models during model selection</a:t>
            </a:r>
          </a:p>
          <a:p>
            <a:r>
              <a:rPr lang="en-US" sz="3200" dirty="0">
                <a:solidFill>
                  <a:schemeClr val="bg2">
                    <a:lumMod val="60000"/>
                    <a:lumOff val="40000"/>
                  </a:schemeClr>
                </a:solidFill>
              </a:rPr>
              <a:t>Post-hoc adjustments to de-bias model scores</a:t>
            </a:r>
          </a:p>
          <a:p>
            <a:r>
              <a:rPr lang="en-US" sz="3200" dirty="0">
                <a:solidFill>
                  <a:schemeClr val="bg2">
                    <a:lumMod val="60000"/>
                    <a:lumOff val="40000"/>
                  </a:schemeClr>
                </a:solidFill>
              </a:rPr>
              <a:t>Measure relative effectiveness of interventions across groups and develop better-tailored interventions</a:t>
            </a:r>
          </a:p>
        </p:txBody>
      </p:sp>
    </p:spTree>
    <p:extLst>
      <p:ext uri="{BB962C8B-B14F-4D97-AF65-F5344CB8AC3E}">
        <p14:creationId xmlns:p14="http://schemas.microsoft.com/office/powerpoint/2010/main" val="23971722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122"/>
          <p:cNvSpPr txBox="1"/>
          <p:nvPr/>
        </p:nvSpPr>
        <p:spPr>
          <a:xfrm>
            <a:off x="4267200" y="5856224"/>
            <a:ext cx="2271357" cy="674800"/>
          </a:xfrm>
          <a:prstGeom prst="rect">
            <a:avLst/>
          </a:prstGeom>
          <a:noFill/>
          <a:ln>
            <a:noFill/>
          </a:ln>
        </p:spPr>
        <p:txBody>
          <a:bodyPr spcFirstLastPara="1" wrap="square" lIns="121900" tIns="121900" rIns="121900" bIns="121900" anchor="t" anchorCtr="0">
            <a:noAutofit/>
          </a:bodyPr>
          <a:lstStyle/>
          <a:p>
            <a:r>
              <a:rPr lang="en" sz="2667" dirty="0"/>
              <a:t>Performance Metric</a:t>
            </a:r>
            <a:endParaRPr sz="2667" dirty="0"/>
          </a:p>
        </p:txBody>
      </p:sp>
      <p:sp>
        <p:nvSpPr>
          <p:cNvPr id="991" name="Google Shape;991;p122"/>
          <p:cNvSpPr txBox="1"/>
          <p:nvPr/>
        </p:nvSpPr>
        <p:spPr>
          <a:xfrm>
            <a:off x="2877467" y="5754624"/>
            <a:ext cx="2112000" cy="674800"/>
          </a:xfrm>
          <a:prstGeom prst="rect">
            <a:avLst/>
          </a:prstGeom>
          <a:noFill/>
          <a:ln>
            <a:noFill/>
          </a:ln>
        </p:spPr>
        <p:txBody>
          <a:bodyPr spcFirstLastPara="1" wrap="square" lIns="121900" tIns="121900" rIns="121900" bIns="121900" anchor="t" anchorCtr="0">
            <a:noAutofit/>
          </a:bodyPr>
          <a:lstStyle/>
          <a:p>
            <a:r>
              <a:rPr lang="en" sz="1867"/>
              <a:t>0%</a:t>
            </a:r>
            <a:endParaRPr sz="1867"/>
          </a:p>
        </p:txBody>
      </p:sp>
      <p:sp>
        <p:nvSpPr>
          <p:cNvPr id="992" name="Google Shape;992;p122"/>
          <p:cNvSpPr txBox="1"/>
          <p:nvPr/>
        </p:nvSpPr>
        <p:spPr>
          <a:xfrm>
            <a:off x="6999533" y="5754624"/>
            <a:ext cx="2112000" cy="674800"/>
          </a:xfrm>
          <a:prstGeom prst="rect">
            <a:avLst/>
          </a:prstGeom>
          <a:noFill/>
          <a:ln>
            <a:noFill/>
          </a:ln>
        </p:spPr>
        <p:txBody>
          <a:bodyPr spcFirstLastPara="1" wrap="square" lIns="121900" tIns="121900" rIns="121900" bIns="121900" anchor="t" anchorCtr="0">
            <a:noAutofit/>
          </a:bodyPr>
          <a:lstStyle/>
          <a:p>
            <a:r>
              <a:rPr lang="en" sz="1867"/>
              <a:t>100%</a:t>
            </a:r>
            <a:endParaRPr sz="1867"/>
          </a:p>
        </p:txBody>
      </p:sp>
      <p:sp>
        <p:nvSpPr>
          <p:cNvPr id="993" name="Google Shape;993;p122"/>
          <p:cNvSpPr/>
          <p:nvPr/>
        </p:nvSpPr>
        <p:spPr>
          <a:xfrm>
            <a:off x="5807567" y="5489657"/>
            <a:ext cx="250400" cy="239600"/>
          </a:xfrm>
          <a:prstGeom prst="ellipse">
            <a:avLst/>
          </a:prstGeom>
          <a:solidFill>
            <a:srgbClr val="455A64"/>
          </a:solidFill>
          <a:ln>
            <a:noFill/>
          </a:ln>
        </p:spPr>
        <p:txBody>
          <a:bodyPr spcFirstLastPara="1" wrap="square" lIns="121900" tIns="121900" rIns="121900" bIns="121900" anchor="ctr" anchorCtr="0">
            <a:noAutofit/>
          </a:bodyPr>
          <a:lstStyle/>
          <a:p>
            <a:endParaRPr sz="1867"/>
          </a:p>
        </p:txBody>
      </p:sp>
      <p:sp>
        <p:nvSpPr>
          <p:cNvPr id="994" name="Google Shape;994;p122"/>
          <p:cNvSpPr/>
          <p:nvPr/>
        </p:nvSpPr>
        <p:spPr>
          <a:xfrm>
            <a:off x="6058833" y="5489657"/>
            <a:ext cx="250400" cy="239600"/>
          </a:xfrm>
          <a:prstGeom prst="ellipse">
            <a:avLst/>
          </a:prstGeom>
          <a:solidFill>
            <a:srgbClr val="FAC851"/>
          </a:solidFill>
          <a:ln>
            <a:noFill/>
          </a:ln>
        </p:spPr>
        <p:txBody>
          <a:bodyPr spcFirstLastPara="1" wrap="square" lIns="121900" tIns="121900" rIns="121900" bIns="121900" anchor="ctr" anchorCtr="0">
            <a:noAutofit/>
          </a:bodyPr>
          <a:lstStyle/>
          <a:p>
            <a:endParaRPr sz="1867"/>
          </a:p>
        </p:txBody>
      </p:sp>
      <p:sp>
        <p:nvSpPr>
          <p:cNvPr id="995" name="Google Shape;995;p122"/>
          <p:cNvSpPr/>
          <p:nvPr/>
        </p:nvSpPr>
        <p:spPr>
          <a:xfrm>
            <a:off x="5305000" y="5489657"/>
            <a:ext cx="250400" cy="239600"/>
          </a:xfrm>
          <a:prstGeom prst="ellipse">
            <a:avLst/>
          </a:prstGeom>
          <a:solidFill>
            <a:srgbClr val="B4A7D6"/>
          </a:solidFill>
          <a:ln>
            <a:noFill/>
          </a:ln>
        </p:spPr>
        <p:txBody>
          <a:bodyPr spcFirstLastPara="1" wrap="square" lIns="121900" tIns="121900" rIns="121900" bIns="121900" anchor="ctr" anchorCtr="0">
            <a:noAutofit/>
          </a:bodyPr>
          <a:lstStyle/>
          <a:p>
            <a:endParaRPr sz="1867"/>
          </a:p>
        </p:txBody>
      </p:sp>
      <p:sp>
        <p:nvSpPr>
          <p:cNvPr id="996" name="Google Shape;996;p122"/>
          <p:cNvSpPr/>
          <p:nvPr/>
        </p:nvSpPr>
        <p:spPr>
          <a:xfrm>
            <a:off x="5556284" y="5489657"/>
            <a:ext cx="250400" cy="239600"/>
          </a:xfrm>
          <a:prstGeom prst="ellipse">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997" name="Google Shape;997;p122"/>
          <p:cNvSpPr/>
          <p:nvPr/>
        </p:nvSpPr>
        <p:spPr>
          <a:xfrm>
            <a:off x="3367933" y="5626824"/>
            <a:ext cx="4542000" cy="2396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2" name="Title 1">
            <a:extLst>
              <a:ext uri="{FF2B5EF4-FFF2-40B4-BE49-F238E27FC236}">
                <a16:creationId xmlns:a16="http://schemas.microsoft.com/office/drawing/2014/main" id="{AC579AE2-6DF2-9F45-858E-78F36A17F6A5}"/>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19506980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3" name="Google Shape;1003;p123"/>
          <p:cNvSpPr txBox="1"/>
          <p:nvPr/>
        </p:nvSpPr>
        <p:spPr>
          <a:xfrm>
            <a:off x="2877467" y="5737079"/>
            <a:ext cx="2112000" cy="674800"/>
          </a:xfrm>
          <a:prstGeom prst="rect">
            <a:avLst/>
          </a:prstGeom>
          <a:noFill/>
          <a:ln>
            <a:noFill/>
          </a:ln>
        </p:spPr>
        <p:txBody>
          <a:bodyPr spcFirstLastPara="1" wrap="square" lIns="121900" tIns="121900" rIns="121900" bIns="121900" anchor="t" anchorCtr="0">
            <a:noAutofit/>
          </a:bodyPr>
          <a:lstStyle/>
          <a:p>
            <a:r>
              <a:rPr lang="en" sz="1867"/>
              <a:t>0%</a:t>
            </a:r>
            <a:endParaRPr sz="1867"/>
          </a:p>
        </p:txBody>
      </p:sp>
      <p:sp>
        <p:nvSpPr>
          <p:cNvPr id="1004" name="Google Shape;1004;p123"/>
          <p:cNvSpPr txBox="1"/>
          <p:nvPr/>
        </p:nvSpPr>
        <p:spPr>
          <a:xfrm>
            <a:off x="6999533" y="5737079"/>
            <a:ext cx="2112000" cy="674800"/>
          </a:xfrm>
          <a:prstGeom prst="rect">
            <a:avLst/>
          </a:prstGeom>
          <a:noFill/>
          <a:ln>
            <a:noFill/>
          </a:ln>
        </p:spPr>
        <p:txBody>
          <a:bodyPr spcFirstLastPara="1" wrap="square" lIns="121900" tIns="121900" rIns="121900" bIns="121900" anchor="t" anchorCtr="0">
            <a:noAutofit/>
          </a:bodyPr>
          <a:lstStyle/>
          <a:p>
            <a:r>
              <a:rPr lang="en" sz="1867"/>
              <a:t>100%</a:t>
            </a:r>
            <a:endParaRPr sz="1867"/>
          </a:p>
        </p:txBody>
      </p:sp>
      <p:sp>
        <p:nvSpPr>
          <p:cNvPr id="1005" name="Google Shape;1005;p123"/>
          <p:cNvSpPr/>
          <p:nvPr/>
        </p:nvSpPr>
        <p:spPr>
          <a:xfrm>
            <a:off x="5807567" y="2932112"/>
            <a:ext cx="250400" cy="239600"/>
          </a:xfrm>
          <a:prstGeom prst="ellipse">
            <a:avLst/>
          </a:prstGeom>
          <a:solidFill>
            <a:srgbClr val="455A64"/>
          </a:solidFill>
          <a:ln>
            <a:noFill/>
          </a:ln>
        </p:spPr>
        <p:txBody>
          <a:bodyPr spcFirstLastPara="1" wrap="square" lIns="121900" tIns="121900" rIns="121900" bIns="121900" anchor="ctr" anchorCtr="0">
            <a:noAutofit/>
          </a:bodyPr>
          <a:lstStyle/>
          <a:p>
            <a:endParaRPr sz="1867"/>
          </a:p>
        </p:txBody>
      </p:sp>
      <p:sp>
        <p:nvSpPr>
          <p:cNvPr id="1006" name="Google Shape;1006;p123"/>
          <p:cNvSpPr/>
          <p:nvPr/>
        </p:nvSpPr>
        <p:spPr>
          <a:xfrm>
            <a:off x="6058833" y="3033712"/>
            <a:ext cx="250400" cy="239600"/>
          </a:xfrm>
          <a:prstGeom prst="ellipse">
            <a:avLst/>
          </a:prstGeom>
          <a:solidFill>
            <a:srgbClr val="FAC851"/>
          </a:solidFill>
          <a:ln>
            <a:noFill/>
          </a:ln>
        </p:spPr>
        <p:txBody>
          <a:bodyPr spcFirstLastPara="1" wrap="square" lIns="121900" tIns="121900" rIns="121900" bIns="121900" anchor="ctr" anchorCtr="0">
            <a:noAutofit/>
          </a:bodyPr>
          <a:lstStyle/>
          <a:p>
            <a:endParaRPr sz="1867"/>
          </a:p>
        </p:txBody>
      </p:sp>
      <p:sp>
        <p:nvSpPr>
          <p:cNvPr id="1007" name="Google Shape;1007;p123"/>
          <p:cNvSpPr/>
          <p:nvPr/>
        </p:nvSpPr>
        <p:spPr>
          <a:xfrm>
            <a:off x="5305000" y="2627312"/>
            <a:ext cx="250400" cy="239600"/>
          </a:xfrm>
          <a:prstGeom prst="ellipse">
            <a:avLst/>
          </a:prstGeom>
          <a:solidFill>
            <a:srgbClr val="B4A7D6"/>
          </a:solidFill>
          <a:ln>
            <a:noFill/>
          </a:ln>
        </p:spPr>
        <p:txBody>
          <a:bodyPr spcFirstLastPara="1" wrap="square" lIns="121900" tIns="121900" rIns="121900" bIns="121900" anchor="ctr" anchorCtr="0">
            <a:noAutofit/>
          </a:bodyPr>
          <a:lstStyle/>
          <a:p>
            <a:endParaRPr sz="1867"/>
          </a:p>
        </p:txBody>
      </p:sp>
      <p:sp>
        <p:nvSpPr>
          <p:cNvPr id="1008" name="Google Shape;1008;p123"/>
          <p:cNvSpPr/>
          <p:nvPr/>
        </p:nvSpPr>
        <p:spPr>
          <a:xfrm>
            <a:off x="5556284" y="4049712"/>
            <a:ext cx="250400" cy="239600"/>
          </a:xfrm>
          <a:prstGeom prst="ellipse">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1009" name="Google Shape;1009;p123"/>
          <p:cNvSpPr/>
          <p:nvPr/>
        </p:nvSpPr>
        <p:spPr>
          <a:xfrm rot="-5400000">
            <a:off x="1132733" y="3374079"/>
            <a:ext cx="4542000" cy="2396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1010" name="Google Shape;1010;p123"/>
          <p:cNvSpPr txBox="1"/>
          <p:nvPr/>
        </p:nvSpPr>
        <p:spPr>
          <a:xfrm rot="-5400000">
            <a:off x="1785332" y="2761216"/>
            <a:ext cx="2112000" cy="674800"/>
          </a:xfrm>
          <a:prstGeom prst="rect">
            <a:avLst/>
          </a:prstGeom>
          <a:noFill/>
          <a:ln>
            <a:noFill/>
          </a:ln>
        </p:spPr>
        <p:txBody>
          <a:bodyPr spcFirstLastPara="1" wrap="square" lIns="121900" tIns="121900" rIns="121900" bIns="121900" anchor="t" anchorCtr="0">
            <a:noAutofit/>
          </a:bodyPr>
          <a:lstStyle/>
          <a:p>
            <a:r>
              <a:rPr lang="en" sz="3200"/>
              <a:t>Bias</a:t>
            </a:r>
            <a:endParaRPr sz="3200"/>
          </a:p>
        </p:txBody>
      </p:sp>
      <p:sp>
        <p:nvSpPr>
          <p:cNvPr id="1011" name="Google Shape;1011;p123"/>
          <p:cNvSpPr/>
          <p:nvPr/>
        </p:nvSpPr>
        <p:spPr>
          <a:xfrm>
            <a:off x="3367933" y="5609279"/>
            <a:ext cx="4542000" cy="2396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1012" name="Google Shape;1012;p123"/>
          <p:cNvSpPr txBox="1"/>
          <p:nvPr/>
        </p:nvSpPr>
        <p:spPr>
          <a:xfrm rot="-5400000">
            <a:off x="2061525" y="486433"/>
            <a:ext cx="2112000" cy="674800"/>
          </a:xfrm>
          <a:prstGeom prst="rect">
            <a:avLst/>
          </a:prstGeom>
          <a:noFill/>
          <a:ln>
            <a:noFill/>
          </a:ln>
        </p:spPr>
        <p:txBody>
          <a:bodyPr spcFirstLastPara="1" wrap="square" lIns="121900" tIns="121900" rIns="121900" bIns="121900" anchor="t" anchorCtr="0">
            <a:noAutofit/>
          </a:bodyPr>
          <a:lstStyle/>
          <a:p>
            <a:r>
              <a:rPr lang="en" sz="1867" dirty="0"/>
              <a:t>100%</a:t>
            </a:r>
            <a:endParaRPr sz="1867" dirty="0"/>
          </a:p>
        </p:txBody>
      </p:sp>
      <p:sp>
        <p:nvSpPr>
          <p:cNvPr id="16" name="Google Shape;990;p122">
            <a:extLst>
              <a:ext uri="{FF2B5EF4-FFF2-40B4-BE49-F238E27FC236}">
                <a16:creationId xmlns:a16="http://schemas.microsoft.com/office/drawing/2014/main" id="{8C377CA6-923C-834A-88DC-3545B50ECDF4}"/>
              </a:ext>
            </a:extLst>
          </p:cNvPr>
          <p:cNvSpPr txBox="1"/>
          <p:nvPr/>
        </p:nvSpPr>
        <p:spPr>
          <a:xfrm>
            <a:off x="4267200" y="5838679"/>
            <a:ext cx="2307933" cy="674800"/>
          </a:xfrm>
          <a:prstGeom prst="rect">
            <a:avLst/>
          </a:prstGeom>
          <a:noFill/>
          <a:ln>
            <a:noFill/>
          </a:ln>
        </p:spPr>
        <p:txBody>
          <a:bodyPr spcFirstLastPara="1" wrap="square" lIns="121900" tIns="121900" rIns="121900" bIns="121900" anchor="t" anchorCtr="0">
            <a:noAutofit/>
          </a:bodyPr>
          <a:lstStyle/>
          <a:p>
            <a:r>
              <a:rPr lang="en" sz="2667" dirty="0"/>
              <a:t>Performance Metric</a:t>
            </a:r>
            <a:endParaRPr sz="2667" dirty="0"/>
          </a:p>
        </p:txBody>
      </p:sp>
      <p:sp>
        <p:nvSpPr>
          <p:cNvPr id="2" name="Title 1">
            <a:extLst>
              <a:ext uri="{FF2B5EF4-FFF2-40B4-BE49-F238E27FC236}">
                <a16:creationId xmlns:a16="http://schemas.microsoft.com/office/drawing/2014/main" id="{AD874A7C-8C3E-1546-A010-FC6426883AC0}"/>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408392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105"/>
        <p:cNvGrpSpPr/>
        <p:nvPr/>
      </p:nvGrpSpPr>
      <p:grpSpPr>
        <a:xfrm>
          <a:off x="0" y="0"/>
          <a:ext cx="0" cy="0"/>
          <a:chOff x="0" y="0"/>
          <a:chExt cx="0" cy="0"/>
        </a:xfrm>
      </p:grpSpPr>
      <p:sp>
        <p:nvSpPr>
          <p:cNvPr id="1106" name="Google Shape;1106;p130"/>
          <p:cNvSpPr txBox="1">
            <a:spLocks noGrp="1"/>
          </p:cNvSpPr>
          <p:nvPr>
            <p:ph type="title"/>
          </p:nvPr>
        </p:nvSpPr>
        <p:spPr>
          <a:prstGeom prst="rect">
            <a:avLst/>
          </a:prstGeom>
        </p:spPr>
        <p:txBody>
          <a:bodyPr spcFirstLastPara="1" wrap="square" lIns="121900" tIns="121900" rIns="121900" bIns="121900" anchor="ctr" anchorCtr="0">
            <a:noAutofit/>
          </a:bodyPr>
          <a:lstStyle/>
          <a:p>
            <a:r>
              <a:rPr lang="en" dirty="0"/>
              <a:t>Case Study: Prioritizing Early Diabetes Screenings in a fair and equitable way</a:t>
            </a:r>
            <a:endParaRPr dirty="0"/>
          </a:p>
        </p:txBody>
      </p:sp>
      <p:sp>
        <p:nvSpPr>
          <p:cNvPr id="1107" name="Google Shape;1107;p130"/>
          <p:cNvSpPr txBox="1">
            <a:spLocks noGrp="1"/>
          </p:cNvSpPr>
          <p:nvPr>
            <p:ph type="body" idx="1"/>
          </p:nvPr>
        </p:nvSpPr>
        <p:spPr>
          <a:prstGeom prst="rect">
            <a:avLst/>
          </a:prstGeom>
        </p:spPr>
        <p:txBody>
          <a:bodyPr spcFirstLastPara="1" wrap="square" lIns="121900" tIns="121900" rIns="121900" bIns="121900" anchor="t" anchorCtr="0">
            <a:noAutofit/>
          </a:bodyPr>
          <a:lstStyle/>
          <a:p>
            <a:pPr marL="0" indent="0">
              <a:lnSpc>
                <a:spcPct val="100000"/>
              </a:lnSpc>
              <a:spcBef>
                <a:spcPts val="853"/>
              </a:spcBef>
              <a:buNone/>
            </a:pPr>
            <a:endParaRPr dirty="0"/>
          </a:p>
          <a:p>
            <a:pPr marL="0" indent="0">
              <a:lnSpc>
                <a:spcPct val="100000"/>
              </a:lnSpc>
              <a:spcBef>
                <a:spcPts val="853"/>
              </a:spcBef>
              <a:buNone/>
            </a:pPr>
            <a:endParaRPr dirty="0"/>
          </a:p>
        </p:txBody>
      </p:sp>
      <p:pic>
        <p:nvPicPr>
          <p:cNvPr id="4" name="Picture 3">
            <a:extLst>
              <a:ext uri="{FF2B5EF4-FFF2-40B4-BE49-F238E27FC236}">
                <a16:creationId xmlns:a16="http://schemas.microsoft.com/office/drawing/2014/main" id="{2CB9B1F2-2F28-AB45-84C4-BE22CE235175}"/>
              </a:ext>
            </a:extLst>
          </p:cNvPr>
          <p:cNvPicPr>
            <a:picLocks noChangeAspect="1"/>
          </p:cNvPicPr>
          <p:nvPr/>
        </p:nvPicPr>
        <p:blipFill>
          <a:blip r:embed="rId3"/>
          <a:stretch>
            <a:fillRect/>
          </a:stretch>
        </p:blipFill>
        <p:spPr>
          <a:xfrm>
            <a:off x="6339240" y="1170774"/>
            <a:ext cx="5852761" cy="1156277"/>
          </a:xfrm>
          <a:prstGeom prst="rect">
            <a:avLst/>
          </a:prstGeom>
        </p:spPr>
      </p:pic>
    </p:spTree>
    <p:extLst>
      <p:ext uri="{BB962C8B-B14F-4D97-AF65-F5344CB8AC3E}">
        <p14:creationId xmlns:p14="http://schemas.microsoft.com/office/powerpoint/2010/main" val="21574497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82AA3A4-BFBB-4648-B2AB-98BDB8F03F99}"/>
              </a:ext>
            </a:extLst>
          </p:cNvPr>
          <p:cNvGrpSpPr/>
          <p:nvPr/>
        </p:nvGrpSpPr>
        <p:grpSpPr>
          <a:xfrm>
            <a:off x="887284" y="55727"/>
            <a:ext cx="9519460" cy="6282478"/>
            <a:chOff x="665463" y="-56179"/>
            <a:chExt cx="7139595" cy="4711858"/>
          </a:xfrm>
        </p:grpSpPr>
        <p:pic>
          <p:nvPicPr>
            <p:cNvPr id="3074" name="Picture 2" descr="https://lh4.googleusercontent.com/ovUmThb4FUwHqVUywMCBbKHUeHdpCvT0vdCFRMtzqsMZ1l3n9IlY8PZQIzGc7tPCPmf2MsxTozTs5cKedhrDHFsWaLKtATXShtPYAbL4KInab89Yc2hSQxc-c62-ej49VpEJ9-qgkCc">
              <a:extLst>
                <a:ext uri="{FF2B5EF4-FFF2-40B4-BE49-F238E27FC236}">
                  <a16:creationId xmlns:a16="http://schemas.microsoft.com/office/drawing/2014/main" id="{C33CC7D8-B160-3240-8CFB-3BED35DC649D}"/>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t="2956" r="11098"/>
            <a:stretch/>
          </p:blipFill>
          <p:spPr bwMode="auto">
            <a:xfrm>
              <a:off x="742126" y="10888"/>
              <a:ext cx="7062932" cy="46447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9E5ACA4-FCF8-3948-A91A-7201632333A4}"/>
                </a:ext>
              </a:extLst>
            </p:cNvPr>
            <p:cNvSpPr txBox="1"/>
            <p:nvPr/>
          </p:nvSpPr>
          <p:spPr>
            <a:xfrm rot="16200000">
              <a:off x="-293822" y="936881"/>
              <a:ext cx="2240036" cy="253916"/>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sz="1600" dirty="0"/>
                <a:t>False Discovery Rate Disparity</a:t>
              </a:r>
            </a:p>
          </p:txBody>
        </p:sp>
        <p:sp>
          <p:nvSpPr>
            <p:cNvPr id="5" name="TextBox 4">
              <a:extLst>
                <a:ext uri="{FF2B5EF4-FFF2-40B4-BE49-F238E27FC236}">
                  <a16:creationId xmlns:a16="http://schemas.microsoft.com/office/drawing/2014/main" id="{F561FADE-20EA-7F47-B338-BF828AC89C05}"/>
                </a:ext>
              </a:extLst>
            </p:cNvPr>
            <p:cNvSpPr txBox="1"/>
            <p:nvPr/>
          </p:nvSpPr>
          <p:spPr>
            <a:xfrm rot="16200000">
              <a:off x="-310766" y="3080510"/>
              <a:ext cx="2206373" cy="253916"/>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sz="1600" dirty="0"/>
                <a:t>False Omission Rate Disparity</a:t>
              </a:r>
            </a:p>
          </p:txBody>
        </p:sp>
      </p:grpSp>
      <p:sp>
        <p:nvSpPr>
          <p:cNvPr id="6" name="TextBox 5">
            <a:extLst>
              <a:ext uri="{FF2B5EF4-FFF2-40B4-BE49-F238E27FC236}">
                <a16:creationId xmlns:a16="http://schemas.microsoft.com/office/drawing/2014/main" id="{F479EB61-2108-044E-AF94-F7F81BC19EEC}"/>
              </a:ext>
            </a:extLst>
          </p:cNvPr>
          <p:cNvSpPr txBox="1"/>
          <p:nvPr/>
        </p:nvSpPr>
        <p:spPr>
          <a:xfrm>
            <a:off x="4674518" y="6050278"/>
            <a:ext cx="2842965" cy="338554"/>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Precision at the top 1%</a:t>
            </a:r>
          </a:p>
        </p:txBody>
      </p:sp>
      <p:sp>
        <p:nvSpPr>
          <p:cNvPr id="8" name="TextBox 7">
            <a:extLst>
              <a:ext uri="{FF2B5EF4-FFF2-40B4-BE49-F238E27FC236}">
                <a16:creationId xmlns:a16="http://schemas.microsoft.com/office/drawing/2014/main" id="{FC801A60-8103-8146-A648-B83A6E80BD61}"/>
              </a:ext>
            </a:extLst>
          </p:cNvPr>
          <p:cNvSpPr txBox="1"/>
          <p:nvPr/>
        </p:nvSpPr>
        <p:spPr>
          <a:xfrm>
            <a:off x="4674518" y="274639"/>
            <a:ext cx="3671197" cy="338554"/>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b="1" dirty="0"/>
              <a:t>Bias vs P@10% on Gender</a:t>
            </a:r>
          </a:p>
        </p:txBody>
      </p:sp>
      <p:sp>
        <p:nvSpPr>
          <p:cNvPr id="7" name="Oval 6">
            <a:extLst>
              <a:ext uri="{FF2B5EF4-FFF2-40B4-BE49-F238E27FC236}">
                <a16:creationId xmlns:a16="http://schemas.microsoft.com/office/drawing/2014/main" id="{A340C9B9-8560-2845-9DA6-1F4093566423}"/>
              </a:ext>
            </a:extLst>
          </p:cNvPr>
          <p:cNvSpPr/>
          <p:nvPr/>
        </p:nvSpPr>
        <p:spPr>
          <a:xfrm>
            <a:off x="9724569" y="1683658"/>
            <a:ext cx="406400" cy="798285"/>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67"/>
          </a:p>
        </p:txBody>
      </p:sp>
      <p:sp>
        <p:nvSpPr>
          <p:cNvPr id="10" name="Oval 9">
            <a:extLst>
              <a:ext uri="{FF2B5EF4-FFF2-40B4-BE49-F238E27FC236}">
                <a16:creationId xmlns:a16="http://schemas.microsoft.com/office/drawing/2014/main" id="{AD04627B-BF7C-8B4B-8B81-1E5A60D59D12}"/>
              </a:ext>
            </a:extLst>
          </p:cNvPr>
          <p:cNvSpPr/>
          <p:nvPr/>
        </p:nvSpPr>
        <p:spPr>
          <a:xfrm>
            <a:off x="9252105" y="2162628"/>
            <a:ext cx="320808" cy="319315"/>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67"/>
          </a:p>
        </p:txBody>
      </p:sp>
      <p:sp>
        <p:nvSpPr>
          <p:cNvPr id="11" name="Oval 10">
            <a:extLst>
              <a:ext uri="{FF2B5EF4-FFF2-40B4-BE49-F238E27FC236}">
                <a16:creationId xmlns:a16="http://schemas.microsoft.com/office/drawing/2014/main" id="{1FD6C022-2394-804B-92E0-26C43167C368}"/>
              </a:ext>
            </a:extLst>
          </p:cNvPr>
          <p:cNvSpPr/>
          <p:nvPr/>
        </p:nvSpPr>
        <p:spPr>
          <a:xfrm>
            <a:off x="8003877" y="3904341"/>
            <a:ext cx="2141607" cy="391887"/>
          </a:xfrm>
          <a:prstGeom prst="ellipse">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67"/>
          </a:p>
        </p:txBody>
      </p:sp>
    </p:spTree>
    <p:extLst>
      <p:ext uri="{BB962C8B-B14F-4D97-AF65-F5344CB8AC3E}">
        <p14:creationId xmlns:p14="http://schemas.microsoft.com/office/powerpoint/2010/main" val="42408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Where does this leave us?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399"/>
            <a:ext cx="11360700" cy="5285495"/>
          </a:xfrm>
        </p:spPr>
        <p:txBody>
          <a:bodyPr/>
          <a:lstStyle/>
          <a:p>
            <a:pPr marL="76200" indent="0">
              <a:buNone/>
            </a:pPr>
            <a:r>
              <a:rPr lang="en-US" sz="3200" dirty="0">
                <a:solidFill>
                  <a:schemeClr val="tx1"/>
                </a:solidFill>
              </a:rPr>
              <a:t>What can we do to understand bias and improve fairness of our systems?</a:t>
            </a:r>
          </a:p>
          <a:p>
            <a:r>
              <a:rPr lang="en-US" sz="3200" dirty="0">
                <a:solidFill>
                  <a:schemeClr val="bg2">
                    <a:lumMod val="60000"/>
                    <a:lumOff val="40000"/>
                  </a:schemeClr>
                </a:solidFill>
              </a:rPr>
              <a:t>Bias and equity audits</a:t>
            </a:r>
          </a:p>
          <a:p>
            <a:r>
              <a:rPr lang="en-US" sz="3200" dirty="0">
                <a:solidFill>
                  <a:schemeClr val="bg2">
                    <a:lumMod val="60000"/>
                    <a:lumOff val="40000"/>
                  </a:schemeClr>
                </a:solidFill>
              </a:rPr>
              <a:t>Try to fix the input data</a:t>
            </a:r>
          </a:p>
          <a:p>
            <a:r>
              <a:rPr lang="en-US" sz="3200" b="1" dirty="0">
                <a:solidFill>
                  <a:schemeClr val="tx1"/>
                </a:solidFill>
              </a:rPr>
              <a:t>Optimize for fairness in model training</a:t>
            </a:r>
          </a:p>
          <a:p>
            <a:r>
              <a:rPr lang="en-US" sz="3200" dirty="0">
                <a:solidFill>
                  <a:schemeClr val="bg2">
                    <a:lumMod val="60000"/>
                    <a:lumOff val="40000"/>
                  </a:schemeClr>
                </a:solidFill>
              </a:rPr>
              <a:t>Choose fair models during model selection</a:t>
            </a:r>
          </a:p>
          <a:p>
            <a:r>
              <a:rPr lang="en-US" sz="3200" dirty="0">
                <a:solidFill>
                  <a:schemeClr val="bg2">
                    <a:lumMod val="60000"/>
                    <a:lumOff val="40000"/>
                  </a:schemeClr>
                </a:solidFill>
              </a:rPr>
              <a:t>Post-hoc adjustments to de-bias model scores</a:t>
            </a:r>
          </a:p>
          <a:p>
            <a:r>
              <a:rPr lang="en-US" sz="3200" dirty="0">
                <a:solidFill>
                  <a:schemeClr val="bg2">
                    <a:lumMod val="60000"/>
                    <a:lumOff val="40000"/>
                  </a:schemeClr>
                </a:solidFill>
              </a:rPr>
              <a:t>Measure relative effectiveness of interventions across groups and develop better-tailored interventions</a:t>
            </a:r>
          </a:p>
        </p:txBody>
      </p:sp>
    </p:spTree>
    <p:extLst>
      <p:ext uri="{BB962C8B-B14F-4D97-AF65-F5344CB8AC3E}">
        <p14:creationId xmlns:p14="http://schemas.microsoft.com/office/powerpoint/2010/main" val="10224842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2" name="Picture 1">
            <a:extLst>
              <a:ext uri="{FF2B5EF4-FFF2-40B4-BE49-F238E27FC236}">
                <a16:creationId xmlns:a16="http://schemas.microsoft.com/office/drawing/2014/main" id="{BD25146F-5353-C04A-ABD0-63BF9D706F35}"/>
              </a:ext>
            </a:extLst>
          </p:cNvPr>
          <p:cNvPicPr>
            <a:picLocks noChangeAspect="1"/>
          </p:cNvPicPr>
          <p:nvPr/>
        </p:nvPicPr>
        <p:blipFill>
          <a:blip r:embed="rId2"/>
          <a:stretch>
            <a:fillRect/>
          </a:stretch>
        </p:blipFill>
        <p:spPr>
          <a:xfrm>
            <a:off x="895300" y="1160556"/>
            <a:ext cx="10401300" cy="3568700"/>
          </a:xfrm>
          <a:prstGeom prst="rect">
            <a:avLst/>
          </a:prstGeom>
        </p:spPr>
      </p:pic>
      <p:sp>
        <p:nvSpPr>
          <p:cNvPr id="5" name="Content Placeholder 1">
            <a:extLst>
              <a:ext uri="{FF2B5EF4-FFF2-40B4-BE49-F238E27FC236}">
                <a16:creationId xmlns:a16="http://schemas.microsoft.com/office/drawing/2014/main" id="{0F4947FE-AA16-F749-96D5-787F60537A69}"/>
              </a:ext>
            </a:extLst>
          </p:cNvPr>
          <p:cNvSpPr>
            <a:spLocks noGrp="1"/>
          </p:cNvSpPr>
          <p:nvPr>
            <p:ph type="body" idx="1"/>
          </p:nvPr>
        </p:nvSpPr>
        <p:spPr>
          <a:xfrm>
            <a:off x="579623" y="4898186"/>
            <a:ext cx="11032653" cy="1873251"/>
          </a:xfrm>
        </p:spPr>
        <p:txBody>
          <a:bodyPr/>
          <a:lstStyle/>
          <a:p>
            <a:pPr marL="76200" indent="0">
              <a:buNone/>
            </a:pPr>
            <a:r>
              <a:rPr lang="en-US" sz="2800" dirty="0">
                <a:solidFill>
                  <a:schemeClr val="tx1"/>
                </a:solidFill>
              </a:rPr>
              <a:t>General idea: modify optimization problem (for instance, by adding regularization terms to loss function) that account for fairness. Many implementations of different methods for various fairness metrics.</a:t>
            </a:r>
          </a:p>
        </p:txBody>
      </p:sp>
    </p:spTree>
    <p:extLst>
      <p:ext uri="{BB962C8B-B14F-4D97-AF65-F5344CB8AC3E}">
        <p14:creationId xmlns:p14="http://schemas.microsoft.com/office/powerpoint/2010/main" val="9311998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7" name="Picture 6">
            <a:extLst>
              <a:ext uri="{FF2B5EF4-FFF2-40B4-BE49-F238E27FC236}">
                <a16:creationId xmlns:a16="http://schemas.microsoft.com/office/drawing/2014/main" id="{FD5D0FBE-EF7B-F346-A22A-B8872BE3DCCC}"/>
              </a:ext>
            </a:extLst>
          </p:cNvPr>
          <p:cNvPicPr>
            <a:picLocks noChangeAspect="1"/>
          </p:cNvPicPr>
          <p:nvPr/>
        </p:nvPicPr>
        <p:blipFill>
          <a:blip r:embed="rId2"/>
          <a:stretch>
            <a:fillRect/>
          </a:stretch>
        </p:blipFill>
        <p:spPr>
          <a:xfrm>
            <a:off x="723850" y="1828053"/>
            <a:ext cx="10744200" cy="2717800"/>
          </a:xfrm>
          <a:prstGeom prst="rect">
            <a:avLst/>
          </a:prstGeom>
        </p:spPr>
      </p:pic>
    </p:spTree>
    <p:extLst>
      <p:ext uri="{BB962C8B-B14F-4D97-AF65-F5344CB8AC3E}">
        <p14:creationId xmlns:p14="http://schemas.microsoft.com/office/powerpoint/2010/main" val="2078718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E038B8-9DA1-054F-B953-838194CAC13F}"/>
              </a:ext>
            </a:extLst>
          </p:cNvPr>
          <p:cNvSpPr>
            <a:spLocks noGrp="1"/>
          </p:cNvSpPr>
          <p:nvPr>
            <p:ph type="title"/>
          </p:nvPr>
        </p:nvSpPr>
        <p:spPr/>
        <p:txBody>
          <a:bodyPr/>
          <a:lstStyle/>
          <a:p>
            <a:r>
              <a:rPr lang="en-US" sz="3200" dirty="0"/>
              <a:t>Many Bias Measures: How do we select what we care about?</a:t>
            </a:r>
          </a:p>
        </p:txBody>
      </p:sp>
      <p:pic>
        <p:nvPicPr>
          <p:cNvPr id="2" name="Picture 1">
            <a:extLst>
              <a:ext uri="{FF2B5EF4-FFF2-40B4-BE49-F238E27FC236}">
                <a16:creationId xmlns:a16="http://schemas.microsoft.com/office/drawing/2014/main" id="{0E458D6F-426F-5B4B-AF46-1F22AAE55466}"/>
              </a:ext>
            </a:extLst>
          </p:cNvPr>
          <p:cNvPicPr>
            <a:picLocks noChangeAspect="1"/>
          </p:cNvPicPr>
          <p:nvPr/>
        </p:nvPicPr>
        <p:blipFill>
          <a:blip r:embed="rId2"/>
          <a:stretch>
            <a:fillRect/>
          </a:stretch>
        </p:blipFill>
        <p:spPr>
          <a:xfrm>
            <a:off x="0" y="1101022"/>
            <a:ext cx="12192000" cy="4655955"/>
          </a:xfrm>
          <a:prstGeom prst="rect">
            <a:avLst/>
          </a:prstGeom>
        </p:spPr>
      </p:pic>
    </p:spTree>
    <p:extLst>
      <p:ext uri="{BB962C8B-B14F-4D97-AF65-F5344CB8AC3E}">
        <p14:creationId xmlns:p14="http://schemas.microsoft.com/office/powerpoint/2010/main" val="9747622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6" name="Picture 5">
            <a:extLst>
              <a:ext uri="{FF2B5EF4-FFF2-40B4-BE49-F238E27FC236}">
                <a16:creationId xmlns:a16="http://schemas.microsoft.com/office/drawing/2014/main" id="{B7CB6325-4D46-7A46-A321-61872CF79F80}"/>
              </a:ext>
            </a:extLst>
          </p:cNvPr>
          <p:cNvPicPr>
            <a:picLocks noChangeAspect="1"/>
          </p:cNvPicPr>
          <p:nvPr/>
        </p:nvPicPr>
        <p:blipFill>
          <a:blip r:embed="rId2"/>
          <a:stretch>
            <a:fillRect/>
          </a:stretch>
        </p:blipFill>
        <p:spPr>
          <a:xfrm>
            <a:off x="1294839" y="1276640"/>
            <a:ext cx="9602321" cy="5075974"/>
          </a:xfrm>
          <a:prstGeom prst="rect">
            <a:avLst/>
          </a:prstGeom>
        </p:spPr>
      </p:pic>
    </p:spTree>
    <p:extLst>
      <p:ext uri="{BB962C8B-B14F-4D97-AF65-F5344CB8AC3E}">
        <p14:creationId xmlns:p14="http://schemas.microsoft.com/office/powerpoint/2010/main" val="9751255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4" name="Picture 3">
            <a:extLst>
              <a:ext uri="{FF2B5EF4-FFF2-40B4-BE49-F238E27FC236}">
                <a16:creationId xmlns:a16="http://schemas.microsoft.com/office/drawing/2014/main" id="{12CA6BB3-08DF-7A41-8121-2CE59E5CA520}"/>
              </a:ext>
            </a:extLst>
          </p:cNvPr>
          <p:cNvPicPr>
            <a:picLocks noChangeAspect="1"/>
          </p:cNvPicPr>
          <p:nvPr/>
        </p:nvPicPr>
        <p:blipFill>
          <a:blip r:embed="rId2"/>
          <a:stretch>
            <a:fillRect/>
          </a:stretch>
        </p:blipFill>
        <p:spPr>
          <a:xfrm>
            <a:off x="641165" y="1862604"/>
            <a:ext cx="10909669" cy="3132791"/>
          </a:xfrm>
          <a:prstGeom prst="rect">
            <a:avLst/>
          </a:prstGeom>
        </p:spPr>
      </p:pic>
    </p:spTree>
    <p:extLst>
      <p:ext uri="{BB962C8B-B14F-4D97-AF65-F5344CB8AC3E}">
        <p14:creationId xmlns:p14="http://schemas.microsoft.com/office/powerpoint/2010/main" val="36727004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2" name="Picture 1">
            <a:extLst>
              <a:ext uri="{FF2B5EF4-FFF2-40B4-BE49-F238E27FC236}">
                <a16:creationId xmlns:a16="http://schemas.microsoft.com/office/drawing/2014/main" id="{980DBBC3-8507-DD42-B15E-9BD53991E8B6}"/>
              </a:ext>
            </a:extLst>
          </p:cNvPr>
          <p:cNvPicPr>
            <a:picLocks noChangeAspect="1"/>
          </p:cNvPicPr>
          <p:nvPr/>
        </p:nvPicPr>
        <p:blipFill>
          <a:blip r:embed="rId2"/>
          <a:stretch>
            <a:fillRect/>
          </a:stretch>
        </p:blipFill>
        <p:spPr>
          <a:xfrm>
            <a:off x="501600" y="1384300"/>
            <a:ext cx="11188700" cy="2044700"/>
          </a:xfrm>
          <a:prstGeom prst="rect">
            <a:avLst/>
          </a:prstGeom>
        </p:spPr>
      </p:pic>
    </p:spTree>
    <p:extLst>
      <p:ext uri="{BB962C8B-B14F-4D97-AF65-F5344CB8AC3E}">
        <p14:creationId xmlns:p14="http://schemas.microsoft.com/office/powerpoint/2010/main" val="8235652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2" name="Picture 1">
            <a:extLst>
              <a:ext uri="{FF2B5EF4-FFF2-40B4-BE49-F238E27FC236}">
                <a16:creationId xmlns:a16="http://schemas.microsoft.com/office/drawing/2014/main" id="{980DBBC3-8507-DD42-B15E-9BD53991E8B6}"/>
              </a:ext>
            </a:extLst>
          </p:cNvPr>
          <p:cNvPicPr>
            <a:picLocks noChangeAspect="1"/>
          </p:cNvPicPr>
          <p:nvPr/>
        </p:nvPicPr>
        <p:blipFill>
          <a:blip r:embed="rId2"/>
          <a:stretch>
            <a:fillRect/>
          </a:stretch>
        </p:blipFill>
        <p:spPr>
          <a:xfrm>
            <a:off x="501600" y="1384300"/>
            <a:ext cx="11188700" cy="2044700"/>
          </a:xfrm>
          <a:prstGeom prst="rect">
            <a:avLst/>
          </a:prstGeom>
        </p:spPr>
      </p:pic>
      <p:cxnSp>
        <p:nvCxnSpPr>
          <p:cNvPr id="6" name="Straight Arrow Connector 5">
            <a:extLst>
              <a:ext uri="{FF2B5EF4-FFF2-40B4-BE49-F238E27FC236}">
                <a16:creationId xmlns:a16="http://schemas.microsoft.com/office/drawing/2014/main" id="{84895C3E-88B4-DD42-9192-5EF15DAF50D3}"/>
              </a:ext>
            </a:extLst>
          </p:cNvPr>
          <p:cNvCxnSpPr>
            <a:cxnSpLocks/>
          </p:cNvCxnSpPr>
          <p:nvPr/>
        </p:nvCxnSpPr>
        <p:spPr>
          <a:xfrm flipV="1">
            <a:off x="3375212" y="3200400"/>
            <a:ext cx="591670" cy="86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ABC05B-0316-384A-A696-286586A4B417}"/>
              </a:ext>
            </a:extLst>
          </p:cNvPr>
          <p:cNvSpPr txBox="1"/>
          <p:nvPr/>
        </p:nvSpPr>
        <p:spPr>
          <a:xfrm>
            <a:off x="833717" y="3963237"/>
            <a:ext cx="4826962" cy="1384995"/>
          </a:xfrm>
          <a:prstGeom prst="rect">
            <a:avLst/>
          </a:prstGeom>
          <a:noFill/>
        </p:spPr>
        <p:txBody>
          <a:bodyPr wrap="none" rtlCol="0">
            <a:spAutoFit/>
          </a:bodyPr>
          <a:lstStyle/>
          <a:p>
            <a:r>
              <a:rPr lang="en-US" sz="2800" dirty="0">
                <a:solidFill>
                  <a:srgbClr val="FF0000"/>
                </a:solidFill>
              </a:rPr>
              <a:t>“group performance function”</a:t>
            </a:r>
          </a:p>
          <a:p>
            <a:r>
              <a:rPr lang="en-US" sz="2800" dirty="0">
                <a:solidFill>
                  <a:srgbClr val="FF0000"/>
                </a:solidFill>
              </a:rPr>
              <a:t>capturing the equity metric</a:t>
            </a:r>
          </a:p>
          <a:p>
            <a:r>
              <a:rPr lang="en-US" sz="2800" dirty="0">
                <a:solidFill>
                  <a:srgbClr val="FF0000"/>
                </a:solidFill>
              </a:rPr>
              <a:t>of interest</a:t>
            </a:r>
          </a:p>
        </p:txBody>
      </p:sp>
    </p:spTree>
    <p:extLst>
      <p:ext uri="{BB962C8B-B14F-4D97-AF65-F5344CB8AC3E}">
        <p14:creationId xmlns:p14="http://schemas.microsoft.com/office/powerpoint/2010/main" val="17865500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2" name="Picture 1">
            <a:extLst>
              <a:ext uri="{FF2B5EF4-FFF2-40B4-BE49-F238E27FC236}">
                <a16:creationId xmlns:a16="http://schemas.microsoft.com/office/drawing/2014/main" id="{980DBBC3-8507-DD42-B15E-9BD53991E8B6}"/>
              </a:ext>
            </a:extLst>
          </p:cNvPr>
          <p:cNvPicPr>
            <a:picLocks noChangeAspect="1"/>
          </p:cNvPicPr>
          <p:nvPr/>
        </p:nvPicPr>
        <p:blipFill>
          <a:blip r:embed="rId2"/>
          <a:stretch>
            <a:fillRect/>
          </a:stretch>
        </p:blipFill>
        <p:spPr>
          <a:xfrm>
            <a:off x="501600" y="1384300"/>
            <a:ext cx="11188700" cy="2044700"/>
          </a:xfrm>
          <a:prstGeom prst="rect">
            <a:avLst/>
          </a:prstGeom>
        </p:spPr>
      </p:pic>
      <p:cxnSp>
        <p:nvCxnSpPr>
          <p:cNvPr id="6" name="Straight Arrow Connector 5">
            <a:extLst>
              <a:ext uri="{FF2B5EF4-FFF2-40B4-BE49-F238E27FC236}">
                <a16:creationId xmlns:a16="http://schemas.microsoft.com/office/drawing/2014/main" id="{84895C3E-88B4-DD42-9192-5EF15DAF50D3}"/>
              </a:ext>
            </a:extLst>
          </p:cNvPr>
          <p:cNvCxnSpPr>
            <a:cxnSpLocks/>
          </p:cNvCxnSpPr>
          <p:nvPr/>
        </p:nvCxnSpPr>
        <p:spPr>
          <a:xfrm flipV="1">
            <a:off x="3375212" y="3200400"/>
            <a:ext cx="591670" cy="86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ABC05B-0316-384A-A696-286586A4B417}"/>
              </a:ext>
            </a:extLst>
          </p:cNvPr>
          <p:cNvSpPr txBox="1"/>
          <p:nvPr/>
        </p:nvSpPr>
        <p:spPr>
          <a:xfrm>
            <a:off x="2293024" y="3963237"/>
            <a:ext cx="2164375" cy="523220"/>
          </a:xfrm>
          <a:prstGeom prst="rect">
            <a:avLst/>
          </a:prstGeom>
          <a:noFill/>
        </p:spPr>
        <p:txBody>
          <a:bodyPr wrap="none" rtlCol="0">
            <a:spAutoFit/>
          </a:bodyPr>
          <a:lstStyle/>
          <a:p>
            <a:r>
              <a:rPr lang="en-US" sz="2800" dirty="0">
                <a:solidFill>
                  <a:srgbClr val="FF0000"/>
                </a:solidFill>
              </a:rPr>
              <a:t>for example:</a:t>
            </a:r>
          </a:p>
        </p:txBody>
      </p:sp>
      <p:pic>
        <p:nvPicPr>
          <p:cNvPr id="7" name="Picture 6">
            <a:extLst>
              <a:ext uri="{FF2B5EF4-FFF2-40B4-BE49-F238E27FC236}">
                <a16:creationId xmlns:a16="http://schemas.microsoft.com/office/drawing/2014/main" id="{29F26CC5-F83B-D24D-98E3-AF93B927E287}"/>
              </a:ext>
            </a:extLst>
          </p:cNvPr>
          <p:cNvPicPr>
            <a:picLocks noChangeAspect="1"/>
          </p:cNvPicPr>
          <p:nvPr/>
        </p:nvPicPr>
        <p:blipFill>
          <a:blip r:embed="rId3"/>
          <a:stretch>
            <a:fillRect/>
          </a:stretch>
        </p:blipFill>
        <p:spPr>
          <a:xfrm>
            <a:off x="4520776" y="3785090"/>
            <a:ext cx="7169524" cy="2851877"/>
          </a:xfrm>
          <a:prstGeom prst="rect">
            <a:avLst/>
          </a:prstGeom>
        </p:spPr>
      </p:pic>
    </p:spTree>
    <p:extLst>
      <p:ext uri="{BB962C8B-B14F-4D97-AF65-F5344CB8AC3E}">
        <p14:creationId xmlns:p14="http://schemas.microsoft.com/office/powerpoint/2010/main" val="3654461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a:t>
            </a:r>
          </a:p>
        </p:txBody>
      </p:sp>
      <p:pic>
        <p:nvPicPr>
          <p:cNvPr id="4" name="Picture 3">
            <a:extLst>
              <a:ext uri="{FF2B5EF4-FFF2-40B4-BE49-F238E27FC236}">
                <a16:creationId xmlns:a16="http://schemas.microsoft.com/office/drawing/2014/main" id="{7693CB22-5FE6-604D-85C7-BD2160FD0B5E}"/>
              </a:ext>
            </a:extLst>
          </p:cNvPr>
          <p:cNvPicPr>
            <a:picLocks noChangeAspect="1"/>
          </p:cNvPicPr>
          <p:nvPr/>
        </p:nvPicPr>
        <p:blipFill>
          <a:blip r:embed="rId2"/>
          <a:stretch>
            <a:fillRect/>
          </a:stretch>
        </p:blipFill>
        <p:spPr>
          <a:xfrm>
            <a:off x="609600" y="1593850"/>
            <a:ext cx="10972800" cy="3670300"/>
          </a:xfrm>
          <a:prstGeom prst="rect">
            <a:avLst/>
          </a:prstGeom>
        </p:spPr>
      </p:pic>
    </p:spTree>
    <p:extLst>
      <p:ext uri="{BB962C8B-B14F-4D97-AF65-F5344CB8AC3E}">
        <p14:creationId xmlns:p14="http://schemas.microsoft.com/office/powerpoint/2010/main" val="12801551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 Advantages</a:t>
            </a:r>
          </a:p>
        </p:txBody>
      </p:sp>
      <p:sp>
        <p:nvSpPr>
          <p:cNvPr id="4" name="Content Placeholder 1">
            <a:extLst>
              <a:ext uri="{FF2B5EF4-FFF2-40B4-BE49-F238E27FC236}">
                <a16:creationId xmlns:a16="http://schemas.microsoft.com/office/drawing/2014/main" id="{9E56D40D-A399-A645-A0C2-715B2EFF4738}"/>
              </a:ext>
            </a:extLst>
          </p:cNvPr>
          <p:cNvSpPr>
            <a:spLocks noGrp="1"/>
          </p:cNvSpPr>
          <p:nvPr>
            <p:ph type="body" idx="1"/>
          </p:nvPr>
        </p:nvSpPr>
        <p:spPr>
          <a:xfrm>
            <a:off x="415600" y="1151399"/>
            <a:ext cx="11360700" cy="5285495"/>
          </a:xfrm>
        </p:spPr>
        <p:txBody>
          <a:bodyPr/>
          <a:lstStyle/>
          <a:p>
            <a:r>
              <a:rPr lang="en-US" sz="3200" dirty="0">
                <a:solidFill>
                  <a:schemeClr val="tx1"/>
                </a:solidFill>
              </a:rPr>
              <a:t>Idea of an “all-in-one” solution is appealing</a:t>
            </a:r>
            <a:br>
              <a:rPr lang="en-US" sz="3200" dirty="0">
                <a:solidFill>
                  <a:schemeClr val="tx1"/>
                </a:solidFill>
              </a:rPr>
            </a:br>
            <a:endParaRPr lang="en-US" sz="3200" dirty="0">
              <a:solidFill>
                <a:schemeClr val="tx1"/>
              </a:solidFill>
            </a:endParaRPr>
          </a:p>
          <a:p>
            <a:r>
              <a:rPr lang="en-US" sz="3200" dirty="0">
                <a:solidFill>
                  <a:schemeClr val="tx1"/>
                </a:solidFill>
              </a:rPr>
              <a:t>Provides some flexibility, especially when group membership not known exactly (e.g., gender estimated from name or race from census data)</a:t>
            </a:r>
          </a:p>
        </p:txBody>
      </p:sp>
    </p:spTree>
    <p:extLst>
      <p:ext uri="{BB962C8B-B14F-4D97-AF65-F5344CB8AC3E}">
        <p14:creationId xmlns:p14="http://schemas.microsoft.com/office/powerpoint/2010/main" val="36009573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Optimize for Fairness in Model Training: Limitations</a:t>
            </a:r>
          </a:p>
        </p:txBody>
      </p:sp>
      <p:sp>
        <p:nvSpPr>
          <p:cNvPr id="4" name="Content Placeholder 1">
            <a:extLst>
              <a:ext uri="{FF2B5EF4-FFF2-40B4-BE49-F238E27FC236}">
                <a16:creationId xmlns:a16="http://schemas.microsoft.com/office/drawing/2014/main" id="{9E56D40D-A399-A645-A0C2-715B2EFF4738}"/>
              </a:ext>
            </a:extLst>
          </p:cNvPr>
          <p:cNvSpPr>
            <a:spLocks noGrp="1"/>
          </p:cNvSpPr>
          <p:nvPr>
            <p:ph type="body" idx="1"/>
          </p:nvPr>
        </p:nvSpPr>
        <p:spPr>
          <a:xfrm>
            <a:off x="415600" y="1151399"/>
            <a:ext cx="11606072" cy="5285495"/>
          </a:xfrm>
        </p:spPr>
        <p:txBody>
          <a:bodyPr/>
          <a:lstStyle/>
          <a:p>
            <a:r>
              <a:rPr lang="en-US" sz="3200" dirty="0">
                <a:solidFill>
                  <a:schemeClr val="tx1"/>
                </a:solidFill>
              </a:rPr>
              <a:t>Limited set of algorithms to do this directly, though also black-box options (often end up doing the same thing as post-hoc score adjustments)</a:t>
            </a:r>
            <a:br>
              <a:rPr lang="en-US" sz="3200" dirty="0">
                <a:solidFill>
                  <a:schemeClr val="tx1"/>
                </a:solidFill>
              </a:rPr>
            </a:br>
            <a:endParaRPr lang="en-US" sz="3200" dirty="0">
              <a:solidFill>
                <a:schemeClr val="tx1"/>
              </a:solidFill>
            </a:endParaRPr>
          </a:p>
          <a:p>
            <a:r>
              <a:rPr lang="en-US" sz="3200" dirty="0">
                <a:solidFill>
                  <a:schemeClr val="tx1"/>
                </a:solidFill>
              </a:rPr>
              <a:t>Doesn’t preclude the need to auditing, assessment, and model selection – need to confirm the effectiveness of the constraint!</a:t>
            </a:r>
            <a:br>
              <a:rPr lang="en-US" sz="3200" dirty="0">
                <a:solidFill>
                  <a:schemeClr val="tx1"/>
                </a:solidFill>
              </a:rPr>
            </a:br>
            <a:endParaRPr lang="en-US" sz="3200" dirty="0">
              <a:solidFill>
                <a:schemeClr val="tx1"/>
              </a:solidFill>
            </a:endParaRPr>
          </a:p>
          <a:p>
            <a:r>
              <a:rPr lang="en-US" sz="3200" dirty="0">
                <a:solidFill>
                  <a:schemeClr val="tx1"/>
                </a:solidFill>
              </a:rPr>
              <a:t>Generally don’t work well for “top k” problems off the shelf</a:t>
            </a:r>
          </a:p>
        </p:txBody>
      </p:sp>
    </p:spTree>
    <p:extLst>
      <p:ext uri="{BB962C8B-B14F-4D97-AF65-F5344CB8AC3E}">
        <p14:creationId xmlns:p14="http://schemas.microsoft.com/office/powerpoint/2010/main" val="26992764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Where does this leave us?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399"/>
            <a:ext cx="11360700" cy="5285495"/>
          </a:xfrm>
        </p:spPr>
        <p:txBody>
          <a:bodyPr/>
          <a:lstStyle/>
          <a:p>
            <a:pPr marL="76200" indent="0">
              <a:buNone/>
            </a:pPr>
            <a:r>
              <a:rPr lang="en-US" sz="3200" dirty="0">
                <a:solidFill>
                  <a:schemeClr val="tx1"/>
                </a:solidFill>
              </a:rPr>
              <a:t>What can we do to understand bias and improve fairness of our systems?</a:t>
            </a:r>
          </a:p>
          <a:p>
            <a:r>
              <a:rPr lang="en-US" sz="3200" dirty="0">
                <a:solidFill>
                  <a:schemeClr val="bg2">
                    <a:lumMod val="60000"/>
                    <a:lumOff val="40000"/>
                  </a:schemeClr>
                </a:solidFill>
              </a:rPr>
              <a:t>Bias and equity audits</a:t>
            </a:r>
          </a:p>
          <a:p>
            <a:r>
              <a:rPr lang="en-US" sz="3200" dirty="0">
                <a:solidFill>
                  <a:schemeClr val="bg2">
                    <a:lumMod val="60000"/>
                    <a:lumOff val="40000"/>
                  </a:schemeClr>
                </a:solidFill>
              </a:rPr>
              <a:t>Try to fix the input data</a:t>
            </a:r>
          </a:p>
          <a:p>
            <a:r>
              <a:rPr lang="en-US" sz="3200" dirty="0">
                <a:solidFill>
                  <a:schemeClr val="bg2">
                    <a:lumMod val="60000"/>
                    <a:lumOff val="40000"/>
                  </a:schemeClr>
                </a:solidFill>
              </a:rPr>
              <a:t>Optimize for fairness in model training</a:t>
            </a:r>
          </a:p>
          <a:p>
            <a:r>
              <a:rPr lang="en-US" sz="3200" dirty="0">
                <a:solidFill>
                  <a:schemeClr val="bg2">
                    <a:lumMod val="60000"/>
                    <a:lumOff val="40000"/>
                  </a:schemeClr>
                </a:solidFill>
              </a:rPr>
              <a:t>Choose fair models during model selection</a:t>
            </a:r>
          </a:p>
          <a:p>
            <a:r>
              <a:rPr lang="en-US" sz="3200" b="1" dirty="0">
                <a:solidFill>
                  <a:schemeClr val="tx1"/>
                </a:solidFill>
              </a:rPr>
              <a:t>Post-hoc adjustments to de-bias model scores</a:t>
            </a:r>
          </a:p>
          <a:p>
            <a:r>
              <a:rPr lang="en-US" sz="3200" dirty="0">
                <a:solidFill>
                  <a:schemeClr val="bg2">
                    <a:lumMod val="60000"/>
                    <a:lumOff val="40000"/>
                  </a:schemeClr>
                </a:solidFill>
              </a:rPr>
              <a:t>Measure relative effectiveness of interventions across groups and develop better-tailored interventions</a:t>
            </a:r>
          </a:p>
        </p:txBody>
      </p:sp>
    </p:spTree>
    <p:extLst>
      <p:ext uri="{BB962C8B-B14F-4D97-AF65-F5344CB8AC3E}">
        <p14:creationId xmlns:p14="http://schemas.microsoft.com/office/powerpoint/2010/main" val="24771798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Post-hoc Adjustments</a:t>
            </a:r>
          </a:p>
        </p:txBody>
      </p:sp>
      <p:pic>
        <p:nvPicPr>
          <p:cNvPr id="6" name="Picture 5">
            <a:extLst>
              <a:ext uri="{FF2B5EF4-FFF2-40B4-BE49-F238E27FC236}">
                <a16:creationId xmlns:a16="http://schemas.microsoft.com/office/drawing/2014/main" id="{F75FA0B9-4F4C-994E-8BBB-C8AB9AD3434B}"/>
              </a:ext>
            </a:extLst>
          </p:cNvPr>
          <p:cNvPicPr>
            <a:picLocks noChangeAspect="1"/>
          </p:cNvPicPr>
          <p:nvPr/>
        </p:nvPicPr>
        <p:blipFill>
          <a:blip r:embed="rId2"/>
          <a:stretch>
            <a:fillRect/>
          </a:stretch>
        </p:blipFill>
        <p:spPr>
          <a:xfrm>
            <a:off x="1460500" y="1930400"/>
            <a:ext cx="9271000" cy="2997200"/>
          </a:xfrm>
          <a:prstGeom prst="rect">
            <a:avLst/>
          </a:prstGeom>
        </p:spPr>
      </p:pic>
    </p:spTree>
    <p:extLst>
      <p:ext uri="{BB962C8B-B14F-4D97-AF65-F5344CB8AC3E}">
        <p14:creationId xmlns:p14="http://schemas.microsoft.com/office/powerpoint/2010/main" val="824224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E038B8-9DA1-054F-B953-838194CAC13F}"/>
              </a:ext>
            </a:extLst>
          </p:cNvPr>
          <p:cNvSpPr>
            <a:spLocks noGrp="1"/>
          </p:cNvSpPr>
          <p:nvPr>
            <p:ph type="title"/>
          </p:nvPr>
        </p:nvSpPr>
        <p:spPr/>
        <p:txBody>
          <a:bodyPr/>
          <a:lstStyle/>
          <a:p>
            <a:r>
              <a:rPr lang="en-US" sz="3733" dirty="0"/>
              <a:t>So… what does this mean?</a:t>
            </a:r>
          </a:p>
        </p:txBody>
      </p:sp>
      <p:sp>
        <p:nvSpPr>
          <p:cNvPr id="5" name="TextBox 4">
            <a:extLst>
              <a:ext uri="{FF2B5EF4-FFF2-40B4-BE49-F238E27FC236}">
                <a16:creationId xmlns:a16="http://schemas.microsoft.com/office/drawing/2014/main" id="{0687553F-2101-9C44-9C8A-C6082AB6FAFD}"/>
              </a:ext>
            </a:extLst>
          </p:cNvPr>
          <p:cNvSpPr txBox="1"/>
          <p:nvPr/>
        </p:nvSpPr>
        <p:spPr>
          <a:xfrm>
            <a:off x="415600" y="1504282"/>
            <a:ext cx="11360699" cy="3970318"/>
          </a:xfrm>
          <a:prstGeom prst="rect">
            <a:avLst/>
          </a:prstGeom>
          <a:noFill/>
        </p:spPr>
        <p:txBody>
          <a:bodyPr wrap="square" rtlCol="0">
            <a:spAutoFit/>
          </a:bodyPr>
          <a:lstStyle/>
          <a:p>
            <a:r>
              <a:rPr lang="en-US" sz="3600" dirty="0"/>
              <a:t>Sadly, no… we </a:t>
            </a:r>
            <a:r>
              <a:rPr lang="en-US" sz="3600" u="sng" dirty="0"/>
              <a:t>can’t</a:t>
            </a:r>
            <a:r>
              <a:rPr lang="en-US" sz="3600" b="1" dirty="0"/>
              <a:t> </a:t>
            </a:r>
            <a:r>
              <a:rPr lang="en-US" sz="3600" dirty="0"/>
              <a:t>have it all!</a:t>
            </a:r>
          </a:p>
          <a:p>
            <a:endParaRPr lang="en-US" sz="3600" dirty="0"/>
          </a:p>
          <a:p>
            <a:r>
              <a:rPr lang="en-US" sz="3600" dirty="0"/>
              <a:t>But this also </a:t>
            </a:r>
            <a:r>
              <a:rPr lang="en-US" sz="3600" u="sng" dirty="0"/>
              <a:t>doesn’t</a:t>
            </a:r>
            <a:r>
              <a:rPr lang="en-US" sz="3600" dirty="0"/>
              <a:t> mean fairness is unachievable or we shouldn’t bother.</a:t>
            </a:r>
          </a:p>
          <a:p>
            <a:endParaRPr lang="en-US" sz="3600" dirty="0"/>
          </a:p>
          <a:p>
            <a:r>
              <a:rPr lang="en-US" sz="3600" dirty="0"/>
              <a:t>Instead, it means we have to </a:t>
            </a:r>
            <a:r>
              <a:rPr lang="en-US" sz="3600" b="1" dirty="0"/>
              <a:t>carefully consider</a:t>
            </a:r>
            <a:r>
              <a:rPr lang="en-US" sz="3600" dirty="0"/>
              <a:t> </a:t>
            </a:r>
            <a:r>
              <a:rPr lang="en-US" sz="3600" b="1" dirty="0"/>
              <a:t>and</a:t>
            </a:r>
            <a:r>
              <a:rPr lang="en-US" sz="3600" dirty="0"/>
              <a:t> </a:t>
            </a:r>
            <a:r>
              <a:rPr lang="en-US" sz="3600" b="1" dirty="0"/>
              <a:t>choose</a:t>
            </a:r>
            <a:r>
              <a:rPr lang="en-US" sz="3600" dirty="0"/>
              <a:t> the appropriate fairness metrics for our context</a:t>
            </a:r>
          </a:p>
        </p:txBody>
      </p:sp>
    </p:spTree>
    <p:extLst>
      <p:ext uri="{BB962C8B-B14F-4D97-AF65-F5344CB8AC3E}">
        <p14:creationId xmlns:p14="http://schemas.microsoft.com/office/powerpoint/2010/main" val="12249450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Post-hoc Adjustments</a:t>
            </a:r>
          </a:p>
        </p:txBody>
      </p:sp>
      <p:pic>
        <p:nvPicPr>
          <p:cNvPr id="2" name="Picture 1">
            <a:extLst>
              <a:ext uri="{FF2B5EF4-FFF2-40B4-BE49-F238E27FC236}">
                <a16:creationId xmlns:a16="http://schemas.microsoft.com/office/drawing/2014/main" id="{44A43827-A8BF-7F43-B314-1BC5F1339770}"/>
              </a:ext>
            </a:extLst>
          </p:cNvPr>
          <p:cNvPicPr>
            <a:picLocks noChangeAspect="1"/>
          </p:cNvPicPr>
          <p:nvPr/>
        </p:nvPicPr>
        <p:blipFill>
          <a:blip r:embed="rId2"/>
          <a:stretch>
            <a:fillRect/>
          </a:stretch>
        </p:blipFill>
        <p:spPr>
          <a:xfrm>
            <a:off x="0" y="2063376"/>
            <a:ext cx="12192000" cy="956235"/>
          </a:xfrm>
          <a:prstGeom prst="rect">
            <a:avLst/>
          </a:prstGeom>
        </p:spPr>
      </p:pic>
      <p:cxnSp>
        <p:nvCxnSpPr>
          <p:cNvPr id="5" name="Straight Arrow Connector 4">
            <a:extLst>
              <a:ext uri="{FF2B5EF4-FFF2-40B4-BE49-F238E27FC236}">
                <a16:creationId xmlns:a16="http://schemas.microsoft.com/office/drawing/2014/main" id="{FF9DAAF8-1279-0B40-A2A8-D73A1CD31763}"/>
              </a:ext>
            </a:extLst>
          </p:cNvPr>
          <p:cNvCxnSpPr>
            <a:cxnSpLocks/>
          </p:cNvCxnSpPr>
          <p:nvPr/>
        </p:nvCxnSpPr>
        <p:spPr>
          <a:xfrm flipV="1">
            <a:off x="3536577" y="2946867"/>
            <a:ext cx="591670" cy="86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CD270B6-0C7B-9542-9480-8D9D0D6F6B25}"/>
              </a:ext>
            </a:extLst>
          </p:cNvPr>
          <p:cNvSpPr txBox="1"/>
          <p:nvPr/>
        </p:nvSpPr>
        <p:spPr>
          <a:xfrm>
            <a:off x="2055241" y="3709704"/>
            <a:ext cx="2962671" cy="523220"/>
          </a:xfrm>
          <a:prstGeom prst="rect">
            <a:avLst/>
          </a:prstGeom>
          <a:noFill/>
        </p:spPr>
        <p:txBody>
          <a:bodyPr wrap="none" rtlCol="0">
            <a:spAutoFit/>
          </a:bodyPr>
          <a:lstStyle/>
          <a:p>
            <a:r>
              <a:rPr lang="en-US" sz="2800" dirty="0">
                <a:solidFill>
                  <a:srgbClr val="FF0000"/>
                </a:solidFill>
              </a:rPr>
              <a:t>aka recall or TPR</a:t>
            </a:r>
          </a:p>
        </p:txBody>
      </p:sp>
    </p:spTree>
    <p:extLst>
      <p:ext uri="{BB962C8B-B14F-4D97-AF65-F5344CB8AC3E}">
        <p14:creationId xmlns:p14="http://schemas.microsoft.com/office/powerpoint/2010/main" val="38105206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Post-hoc Adjustments</a:t>
            </a:r>
          </a:p>
        </p:txBody>
      </p:sp>
      <p:pic>
        <p:nvPicPr>
          <p:cNvPr id="2" name="Picture 1">
            <a:extLst>
              <a:ext uri="{FF2B5EF4-FFF2-40B4-BE49-F238E27FC236}">
                <a16:creationId xmlns:a16="http://schemas.microsoft.com/office/drawing/2014/main" id="{44A43827-A8BF-7F43-B314-1BC5F1339770}"/>
              </a:ext>
            </a:extLst>
          </p:cNvPr>
          <p:cNvPicPr>
            <a:picLocks noChangeAspect="1"/>
          </p:cNvPicPr>
          <p:nvPr/>
        </p:nvPicPr>
        <p:blipFill>
          <a:blip r:embed="rId2"/>
          <a:stretch>
            <a:fillRect/>
          </a:stretch>
        </p:blipFill>
        <p:spPr>
          <a:xfrm>
            <a:off x="0" y="2063376"/>
            <a:ext cx="12192000" cy="956235"/>
          </a:xfrm>
          <a:prstGeom prst="rect">
            <a:avLst/>
          </a:prstGeom>
        </p:spPr>
      </p:pic>
      <p:grpSp>
        <p:nvGrpSpPr>
          <p:cNvPr id="6" name="Group 5">
            <a:extLst>
              <a:ext uri="{FF2B5EF4-FFF2-40B4-BE49-F238E27FC236}">
                <a16:creationId xmlns:a16="http://schemas.microsoft.com/office/drawing/2014/main" id="{DA2F9EE5-D444-0348-90A3-C50BF65B7DF3}"/>
              </a:ext>
            </a:extLst>
          </p:cNvPr>
          <p:cNvGrpSpPr/>
          <p:nvPr/>
        </p:nvGrpSpPr>
        <p:grpSpPr>
          <a:xfrm>
            <a:off x="415600" y="3194202"/>
            <a:ext cx="11192256" cy="2046714"/>
            <a:chOff x="184002" y="3207649"/>
            <a:chExt cx="11192256" cy="2046714"/>
          </a:xfrm>
        </p:grpSpPr>
        <p:sp>
          <p:nvSpPr>
            <p:cNvPr id="8" name="TextBox 7">
              <a:extLst>
                <a:ext uri="{FF2B5EF4-FFF2-40B4-BE49-F238E27FC236}">
                  <a16:creationId xmlns:a16="http://schemas.microsoft.com/office/drawing/2014/main" id="{3D401C1D-D361-5948-930E-E725013591D0}"/>
                </a:ext>
              </a:extLst>
            </p:cNvPr>
            <p:cNvSpPr txBox="1"/>
            <p:nvPr/>
          </p:nvSpPr>
          <p:spPr>
            <a:xfrm>
              <a:off x="184002" y="3207649"/>
              <a:ext cx="11192256" cy="1692771"/>
            </a:xfrm>
            <a:prstGeom prst="rect">
              <a:avLst/>
            </a:prstGeom>
            <a:noFill/>
          </p:spPr>
          <p:txBody>
            <a:bodyPr wrap="square" rtlCol="0">
              <a:spAutoFit/>
            </a:bodyPr>
            <a:lstStyle/>
            <a:p>
              <a:r>
                <a:rPr lang="en-US" sz="7200" dirty="0"/>
                <a:t>“</a:t>
              </a:r>
              <a:r>
                <a:rPr lang="en-US" sz="3200" i="1" dirty="0"/>
                <a:t>That is, to require that people who pay back their loan have an equal opportunity of getting a loan in the first place.</a:t>
              </a:r>
            </a:p>
          </p:txBody>
        </p:sp>
        <p:sp>
          <p:nvSpPr>
            <p:cNvPr id="9" name="Rectangle 8">
              <a:extLst>
                <a:ext uri="{FF2B5EF4-FFF2-40B4-BE49-F238E27FC236}">
                  <a16:creationId xmlns:a16="http://schemas.microsoft.com/office/drawing/2014/main" id="{0548D6B5-7D9D-E34C-B724-02638AC99AB5}"/>
                </a:ext>
              </a:extLst>
            </p:cNvPr>
            <p:cNvSpPr/>
            <p:nvPr/>
          </p:nvSpPr>
          <p:spPr>
            <a:xfrm>
              <a:off x="9856266" y="4054034"/>
              <a:ext cx="492443" cy="1200329"/>
            </a:xfrm>
            <a:prstGeom prst="rect">
              <a:avLst/>
            </a:prstGeom>
          </p:spPr>
          <p:txBody>
            <a:bodyPr wrap="none">
              <a:spAutoFit/>
            </a:bodyPr>
            <a:lstStyle/>
            <a:p>
              <a:r>
                <a:rPr lang="en-US" sz="7200" i="1" dirty="0"/>
                <a:t>”</a:t>
              </a:r>
              <a:endParaRPr lang="en-US" sz="7200" dirty="0"/>
            </a:p>
          </p:txBody>
        </p:sp>
      </p:grpSp>
    </p:spTree>
    <p:extLst>
      <p:ext uri="{BB962C8B-B14F-4D97-AF65-F5344CB8AC3E}">
        <p14:creationId xmlns:p14="http://schemas.microsoft.com/office/powerpoint/2010/main" val="36163675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Post-hoc Adjustments</a:t>
            </a:r>
          </a:p>
        </p:txBody>
      </p:sp>
      <p:pic>
        <p:nvPicPr>
          <p:cNvPr id="4" name="Picture 3">
            <a:extLst>
              <a:ext uri="{FF2B5EF4-FFF2-40B4-BE49-F238E27FC236}">
                <a16:creationId xmlns:a16="http://schemas.microsoft.com/office/drawing/2014/main" id="{23D2BECA-38DD-EB43-BB7E-A9081D6104B1}"/>
              </a:ext>
            </a:extLst>
          </p:cNvPr>
          <p:cNvPicPr>
            <a:picLocks noChangeAspect="1"/>
          </p:cNvPicPr>
          <p:nvPr/>
        </p:nvPicPr>
        <p:blipFill>
          <a:blip r:embed="rId2"/>
          <a:stretch>
            <a:fillRect/>
          </a:stretch>
        </p:blipFill>
        <p:spPr>
          <a:xfrm>
            <a:off x="0" y="1517975"/>
            <a:ext cx="12192000" cy="3822050"/>
          </a:xfrm>
          <a:prstGeom prst="rect">
            <a:avLst/>
          </a:prstGeom>
        </p:spPr>
      </p:pic>
    </p:spTree>
    <p:extLst>
      <p:ext uri="{BB962C8B-B14F-4D97-AF65-F5344CB8AC3E}">
        <p14:creationId xmlns:p14="http://schemas.microsoft.com/office/powerpoint/2010/main" val="10339988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142"/>
          <p:cNvSpPr txBox="1">
            <a:spLocks noGrp="1"/>
          </p:cNvSpPr>
          <p:nvPr>
            <p:ph type="title"/>
          </p:nvPr>
        </p:nvSpPr>
        <p:spPr>
          <a:prstGeom prst="rect">
            <a:avLst/>
          </a:prstGeom>
        </p:spPr>
        <p:txBody>
          <a:bodyPr spcFirstLastPara="1" wrap="square" lIns="121900" tIns="121900" rIns="121900" bIns="121900" anchor="ctr" anchorCtr="0">
            <a:noAutofit/>
          </a:bodyPr>
          <a:lstStyle/>
          <a:p>
            <a:r>
              <a:rPr lang="en" sz="3200" dirty="0"/>
              <a:t>Case Study: Post-hoc Adjustments and Policy Goals</a:t>
            </a:r>
            <a:endParaRPr sz="3200" dirty="0"/>
          </a:p>
        </p:txBody>
      </p:sp>
      <p:pic>
        <p:nvPicPr>
          <p:cNvPr id="2" name="Picture 1">
            <a:extLst>
              <a:ext uri="{FF2B5EF4-FFF2-40B4-BE49-F238E27FC236}">
                <a16:creationId xmlns:a16="http://schemas.microsoft.com/office/drawing/2014/main" id="{9E2CC96A-F5D7-434A-891B-EB95E30BD409}"/>
              </a:ext>
            </a:extLst>
          </p:cNvPr>
          <p:cNvPicPr>
            <a:picLocks noChangeAspect="1"/>
          </p:cNvPicPr>
          <p:nvPr/>
        </p:nvPicPr>
        <p:blipFill>
          <a:blip r:embed="rId3"/>
          <a:stretch>
            <a:fillRect/>
          </a:stretch>
        </p:blipFill>
        <p:spPr>
          <a:xfrm>
            <a:off x="10228729" y="4894729"/>
            <a:ext cx="1963271" cy="1963271"/>
          </a:xfrm>
          <a:prstGeom prst="rect">
            <a:avLst/>
          </a:prstGeom>
        </p:spPr>
      </p:pic>
      <p:sp>
        <p:nvSpPr>
          <p:cNvPr id="14" name="Google Shape;63;p9">
            <a:extLst>
              <a:ext uri="{FF2B5EF4-FFF2-40B4-BE49-F238E27FC236}">
                <a16:creationId xmlns:a16="http://schemas.microsoft.com/office/drawing/2014/main" id="{101348C2-B86F-FD43-A555-E138761C408A}"/>
              </a:ext>
            </a:extLst>
          </p:cNvPr>
          <p:cNvSpPr/>
          <p:nvPr/>
        </p:nvSpPr>
        <p:spPr>
          <a:xfrm>
            <a:off x="1382184"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UNMET</a:t>
            </a:r>
            <a:endParaRPr sz="1867">
              <a:latin typeface="Century Gothic"/>
              <a:ea typeface="Century Gothic"/>
              <a:cs typeface="Century Gothic"/>
              <a:sym typeface="Century Gothic"/>
            </a:endParaRPr>
          </a:p>
          <a:p>
            <a:pPr algn="ctr"/>
            <a:r>
              <a:rPr lang="en" sz="1867">
                <a:latin typeface="Century Gothic"/>
                <a:ea typeface="Century Gothic"/>
                <a:cs typeface="Century Gothic"/>
                <a:sym typeface="Century Gothic"/>
              </a:rPr>
              <a:t>NEEDS</a:t>
            </a:r>
            <a:endParaRPr sz="1867">
              <a:latin typeface="Century Gothic"/>
              <a:ea typeface="Century Gothic"/>
              <a:cs typeface="Century Gothic"/>
              <a:sym typeface="Century Gothic"/>
            </a:endParaRPr>
          </a:p>
        </p:txBody>
      </p:sp>
      <p:sp>
        <p:nvSpPr>
          <p:cNvPr id="15" name="Google Shape;64;p9">
            <a:extLst>
              <a:ext uri="{FF2B5EF4-FFF2-40B4-BE49-F238E27FC236}">
                <a16:creationId xmlns:a16="http://schemas.microsoft.com/office/drawing/2014/main" id="{90B171BF-4614-864D-AD83-2EAB6E0F4918}"/>
              </a:ext>
            </a:extLst>
          </p:cNvPr>
          <p:cNvSpPr/>
          <p:nvPr/>
        </p:nvSpPr>
        <p:spPr>
          <a:xfrm>
            <a:off x="5078000"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MISDEMEANOR</a:t>
            </a:r>
            <a:endParaRPr sz="1867">
              <a:latin typeface="Century Gothic"/>
              <a:ea typeface="Century Gothic"/>
              <a:cs typeface="Century Gothic"/>
              <a:sym typeface="Century Gothic"/>
            </a:endParaRPr>
          </a:p>
          <a:p>
            <a:pPr algn="ctr"/>
            <a:r>
              <a:rPr lang="en" sz="1867">
                <a:latin typeface="Century Gothic"/>
                <a:ea typeface="Century Gothic"/>
                <a:cs typeface="Century Gothic"/>
                <a:sym typeface="Century Gothic"/>
              </a:rPr>
              <a:t>ARREST</a:t>
            </a:r>
            <a:endParaRPr sz="1867">
              <a:latin typeface="Century Gothic"/>
              <a:ea typeface="Century Gothic"/>
              <a:cs typeface="Century Gothic"/>
              <a:sym typeface="Century Gothic"/>
            </a:endParaRPr>
          </a:p>
        </p:txBody>
      </p:sp>
      <p:sp>
        <p:nvSpPr>
          <p:cNvPr id="16" name="Google Shape;65;p9">
            <a:extLst>
              <a:ext uri="{FF2B5EF4-FFF2-40B4-BE49-F238E27FC236}">
                <a16:creationId xmlns:a16="http://schemas.microsoft.com/office/drawing/2014/main" id="{DF55D5B7-716B-6D45-B6C9-4C3F3598882F}"/>
              </a:ext>
            </a:extLst>
          </p:cNvPr>
          <p:cNvSpPr/>
          <p:nvPr/>
        </p:nvSpPr>
        <p:spPr>
          <a:xfrm>
            <a:off x="8773817"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JAIL</a:t>
            </a:r>
            <a:endParaRPr sz="1867">
              <a:latin typeface="Century Gothic"/>
              <a:ea typeface="Century Gothic"/>
              <a:cs typeface="Century Gothic"/>
              <a:sym typeface="Century Gothic"/>
            </a:endParaRPr>
          </a:p>
        </p:txBody>
      </p:sp>
      <p:cxnSp>
        <p:nvCxnSpPr>
          <p:cNvPr id="17" name="Google Shape;66;p9">
            <a:extLst>
              <a:ext uri="{FF2B5EF4-FFF2-40B4-BE49-F238E27FC236}">
                <a16:creationId xmlns:a16="http://schemas.microsoft.com/office/drawing/2014/main" id="{D7190CA9-3CAA-9C48-9722-3EA125A638DD}"/>
              </a:ext>
            </a:extLst>
          </p:cNvPr>
          <p:cNvCxnSpPr>
            <a:stCxn id="14" idx="3"/>
            <a:endCxn id="15" idx="1"/>
          </p:cNvCxnSpPr>
          <p:nvPr/>
        </p:nvCxnSpPr>
        <p:spPr>
          <a:xfrm>
            <a:off x="3418184" y="2750233"/>
            <a:ext cx="1660000" cy="0"/>
          </a:xfrm>
          <a:prstGeom prst="straightConnector1">
            <a:avLst/>
          </a:prstGeom>
          <a:noFill/>
          <a:ln w="38100" cap="flat" cmpd="sng">
            <a:solidFill>
              <a:srgbClr val="000000"/>
            </a:solidFill>
            <a:prstDash val="solid"/>
            <a:round/>
            <a:headEnd type="none" w="med" len="med"/>
            <a:tailEnd type="triangle" w="med" len="med"/>
          </a:ln>
        </p:spPr>
      </p:cxnSp>
      <p:cxnSp>
        <p:nvCxnSpPr>
          <p:cNvPr id="18" name="Google Shape;67;p9">
            <a:extLst>
              <a:ext uri="{FF2B5EF4-FFF2-40B4-BE49-F238E27FC236}">
                <a16:creationId xmlns:a16="http://schemas.microsoft.com/office/drawing/2014/main" id="{A5B35F6F-F55D-834A-B034-67596A21B238}"/>
              </a:ext>
            </a:extLst>
          </p:cNvPr>
          <p:cNvCxnSpPr>
            <a:stCxn id="15" idx="3"/>
            <a:endCxn id="16" idx="1"/>
          </p:cNvCxnSpPr>
          <p:nvPr/>
        </p:nvCxnSpPr>
        <p:spPr>
          <a:xfrm>
            <a:off x="7114000" y="2750233"/>
            <a:ext cx="1660000" cy="0"/>
          </a:xfrm>
          <a:prstGeom prst="straightConnector1">
            <a:avLst/>
          </a:prstGeom>
          <a:noFill/>
          <a:ln w="38100" cap="flat" cmpd="sng">
            <a:solidFill>
              <a:srgbClr val="000000"/>
            </a:solidFill>
            <a:prstDash val="solid"/>
            <a:round/>
            <a:headEnd type="none" w="med" len="med"/>
            <a:tailEnd type="triangle" w="med" len="med"/>
          </a:ln>
        </p:spPr>
      </p:cxnSp>
      <p:cxnSp>
        <p:nvCxnSpPr>
          <p:cNvPr id="19" name="Google Shape;68;p9">
            <a:extLst>
              <a:ext uri="{FF2B5EF4-FFF2-40B4-BE49-F238E27FC236}">
                <a16:creationId xmlns:a16="http://schemas.microsoft.com/office/drawing/2014/main" id="{02B36974-2DB9-264F-A114-77788DBC9A3A}"/>
              </a:ext>
            </a:extLst>
          </p:cNvPr>
          <p:cNvCxnSpPr>
            <a:stCxn id="16" idx="2"/>
            <a:endCxn id="14" idx="2"/>
          </p:cNvCxnSpPr>
          <p:nvPr/>
        </p:nvCxnSpPr>
        <p:spPr>
          <a:xfrm rot="5400000">
            <a:off x="6095617" y="-358367"/>
            <a:ext cx="800" cy="7391600"/>
          </a:xfrm>
          <a:prstGeom prst="curvedConnector3">
            <a:avLst>
              <a:gd name="adj1" fmla="val 174991667"/>
            </a:avLst>
          </a:prstGeom>
          <a:noFill/>
          <a:ln w="38100" cap="flat" cmpd="sng">
            <a:solidFill>
              <a:srgbClr val="000000"/>
            </a:solidFill>
            <a:prstDash val="solid"/>
            <a:round/>
            <a:headEnd type="none" w="med" len="med"/>
            <a:tailEnd type="triangle" w="med" len="med"/>
          </a:ln>
        </p:spPr>
      </p:cxnSp>
      <p:sp>
        <p:nvSpPr>
          <p:cNvPr id="20" name="Google Shape;70;p9">
            <a:extLst>
              <a:ext uri="{FF2B5EF4-FFF2-40B4-BE49-F238E27FC236}">
                <a16:creationId xmlns:a16="http://schemas.microsoft.com/office/drawing/2014/main" id="{9CFFFC2A-EF74-6244-90BA-AE0EC1F84273}"/>
              </a:ext>
            </a:extLst>
          </p:cNvPr>
          <p:cNvSpPr txBox="1"/>
          <p:nvPr/>
        </p:nvSpPr>
        <p:spPr>
          <a:xfrm>
            <a:off x="4029967" y="4736967"/>
            <a:ext cx="4050400" cy="573600"/>
          </a:xfrm>
          <a:prstGeom prst="rect">
            <a:avLst/>
          </a:prstGeom>
          <a:noFill/>
          <a:ln>
            <a:noFill/>
          </a:ln>
        </p:spPr>
        <p:txBody>
          <a:bodyPr spcFirstLastPara="1" wrap="square" lIns="121900" tIns="121900" rIns="121900" bIns="121900" anchor="t" anchorCtr="0">
            <a:noAutofit/>
          </a:bodyPr>
          <a:lstStyle/>
          <a:p>
            <a:pPr algn="ctr"/>
            <a:r>
              <a:rPr lang="en" sz="1867">
                <a:latin typeface="Century Gothic"/>
                <a:ea typeface="Century Gothic"/>
                <a:cs typeface="Century Gothic"/>
                <a:sym typeface="Century Gothic"/>
              </a:rPr>
              <a:t>worsening or failing to improve</a:t>
            </a:r>
            <a:endParaRPr sz="1867">
              <a:latin typeface="Century Gothic"/>
              <a:ea typeface="Century Gothic"/>
              <a:cs typeface="Century Gothic"/>
              <a:sym typeface="Century Gothic"/>
            </a:endParaRPr>
          </a:p>
        </p:txBody>
      </p:sp>
      <p:sp>
        <p:nvSpPr>
          <p:cNvPr id="21" name="Google Shape;69;p9">
            <a:extLst>
              <a:ext uri="{FF2B5EF4-FFF2-40B4-BE49-F238E27FC236}">
                <a16:creationId xmlns:a16="http://schemas.microsoft.com/office/drawing/2014/main" id="{2EE88406-084C-7842-9ACA-C23A6C7E978E}"/>
              </a:ext>
            </a:extLst>
          </p:cNvPr>
          <p:cNvSpPr txBox="1"/>
          <p:nvPr/>
        </p:nvSpPr>
        <p:spPr>
          <a:xfrm>
            <a:off x="415600" y="1145433"/>
            <a:ext cx="11694000" cy="1018000"/>
          </a:xfrm>
          <a:prstGeom prst="rect">
            <a:avLst/>
          </a:prstGeom>
          <a:noFill/>
          <a:ln>
            <a:noFill/>
          </a:ln>
        </p:spPr>
        <p:txBody>
          <a:bodyPr spcFirstLastPara="1" wrap="square" lIns="121900" tIns="121900" rIns="121900" bIns="121900" anchor="t" anchorCtr="0">
            <a:noAutofit/>
          </a:bodyPr>
          <a:lstStyle/>
          <a:p>
            <a:pPr algn="ctr"/>
            <a:r>
              <a:rPr lang="en" sz="3200" dirty="0">
                <a:latin typeface="Century Gothic"/>
                <a:ea typeface="Century Gothic"/>
                <a:cs typeface="Century Gothic"/>
                <a:sym typeface="Century Gothic"/>
              </a:rPr>
              <a:t>Cycle of Incarceration</a:t>
            </a:r>
            <a:endParaRPr sz="3200" dirty="0">
              <a:latin typeface="Century Gothic"/>
              <a:ea typeface="Century Gothic"/>
              <a:cs typeface="Century Gothic"/>
              <a:sym typeface="Century Gothic"/>
            </a:endParaRPr>
          </a:p>
        </p:txBody>
      </p:sp>
    </p:spTree>
    <p:extLst>
      <p:ext uri="{BB962C8B-B14F-4D97-AF65-F5344CB8AC3E}">
        <p14:creationId xmlns:p14="http://schemas.microsoft.com/office/powerpoint/2010/main" val="28778578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142"/>
          <p:cNvSpPr txBox="1">
            <a:spLocks noGrp="1"/>
          </p:cNvSpPr>
          <p:nvPr>
            <p:ph type="title"/>
          </p:nvPr>
        </p:nvSpPr>
        <p:spPr>
          <a:prstGeom prst="rect">
            <a:avLst/>
          </a:prstGeom>
        </p:spPr>
        <p:txBody>
          <a:bodyPr spcFirstLastPara="1" wrap="square" lIns="121900" tIns="121900" rIns="121900" bIns="121900" anchor="ctr" anchorCtr="0">
            <a:noAutofit/>
          </a:bodyPr>
          <a:lstStyle/>
          <a:p>
            <a:r>
              <a:rPr lang="en" sz="3200" dirty="0"/>
              <a:t>Case Study: Post-hoc Adjustments and Policy Goals</a:t>
            </a:r>
            <a:endParaRPr sz="3200" dirty="0"/>
          </a:p>
        </p:txBody>
      </p:sp>
      <p:pic>
        <p:nvPicPr>
          <p:cNvPr id="2" name="Picture 1">
            <a:extLst>
              <a:ext uri="{FF2B5EF4-FFF2-40B4-BE49-F238E27FC236}">
                <a16:creationId xmlns:a16="http://schemas.microsoft.com/office/drawing/2014/main" id="{9E2CC96A-F5D7-434A-891B-EB95E30BD409}"/>
              </a:ext>
            </a:extLst>
          </p:cNvPr>
          <p:cNvPicPr>
            <a:picLocks noChangeAspect="1"/>
          </p:cNvPicPr>
          <p:nvPr/>
        </p:nvPicPr>
        <p:blipFill>
          <a:blip r:embed="rId3"/>
          <a:stretch>
            <a:fillRect/>
          </a:stretch>
        </p:blipFill>
        <p:spPr>
          <a:xfrm>
            <a:off x="10228729" y="4894729"/>
            <a:ext cx="1963271" cy="1963271"/>
          </a:xfrm>
          <a:prstGeom prst="rect">
            <a:avLst/>
          </a:prstGeom>
        </p:spPr>
      </p:pic>
      <p:sp>
        <p:nvSpPr>
          <p:cNvPr id="21" name="Google Shape;69;p9">
            <a:extLst>
              <a:ext uri="{FF2B5EF4-FFF2-40B4-BE49-F238E27FC236}">
                <a16:creationId xmlns:a16="http://schemas.microsoft.com/office/drawing/2014/main" id="{2EE88406-084C-7842-9ACA-C23A6C7E978E}"/>
              </a:ext>
            </a:extLst>
          </p:cNvPr>
          <p:cNvSpPr txBox="1"/>
          <p:nvPr/>
        </p:nvSpPr>
        <p:spPr>
          <a:xfrm>
            <a:off x="415600" y="1145433"/>
            <a:ext cx="11694000" cy="1018000"/>
          </a:xfrm>
          <a:prstGeom prst="rect">
            <a:avLst/>
          </a:prstGeom>
          <a:noFill/>
          <a:ln>
            <a:noFill/>
          </a:ln>
        </p:spPr>
        <p:txBody>
          <a:bodyPr spcFirstLastPara="1" wrap="square" lIns="121900" tIns="121900" rIns="121900" bIns="121900" anchor="t" anchorCtr="0">
            <a:noAutofit/>
          </a:bodyPr>
          <a:lstStyle/>
          <a:p>
            <a:pPr algn="ctr"/>
            <a:r>
              <a:rPr lang="en" sz="3200" dirty="0">
                <a:latin typeface="Century Gothic"/>
                <a:ea typeface="Century Gothic"/>
                <a:cs typeface="Century Gothic"/>
                <a:sym typeface="Century Gothic"/>
              </a:rPr>
              <a:t>Breaking the Cycle</a:t>
            </a:r>
            <a:endParaRPr sz="3200" dirty="0">
              <a:latin typeface="Century Gothic"/>
              <a:ea typeface="Century Gothic"/>
              <a:cs typeface="Century Gothic"/>
              <a:sym typeface="Century Gothic"/>
            </a:endParaRPr>
          </a:p>
        </p:txBody>
      </p:sp>
      <p:sp>
        <p:nvSpPr>
          <p:cNvPr id="12" name="Google Shape;75;p10">
            <a:extLst>
              <a:ext uri="{FF2B5EF4-FFF2-40B4-BE49-F238E27FC236}">
                <a16:creationId xmlns:a16="http://schemas.microsoft.com/office/drawing/2014/main" id="{8C379909-E112-AF40-AB06-F3DCE0D1D789}"/>
              </a:ext>
            </a:extLst>
          </p:cNvPr>
          <p:cNvSpPr/>
          <p:nvPr/>
        </p:nvSpPr>
        <p:spPr>
          <a:xfrm>
            <a:off x="1382184"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UNMET</a:t>
            </a:r>
            <a:endParaRPr sz="1867">
              <a:latin typeface="Century Gothic"/>
              <a:ea typeface="Century Gothic"/>
              <a:cs typeface="Century Gothic"/>
              <a:sym typeface="Century Gothic"/>
            </a:endParaRPr>
          </a:p>
          <a:p>
            <a:pPr algn="ctr"/>
            <a:r>
              <a:rPr lang="en" sz="1867">
                <a:latin typeface="Century Gothic"/>
                <a:ea typeface="Century Gothic"/>
                <a:cs typeface="Century Gothic"/>
                <a:sym typeface="Century Gothic"/>
              </a:rPr>
              <a:t>NEEDS</a:t>
            </a:r>
            <a:endParaRPr sz="1867">
              <a:latin typeface="Century Gothic"/>
              <a:ea typeface="Century Gothic"/>
              <a:cs typeface="Century Gothic"/>
              <a:sym typeface="Century Gothic"/>
            </a:endParaRPr>
          </a:p>
        </p:txBody>
      </p:sp>
      <p:sp>
        <p:nvSpPr>
          <p:cNvPr id="13" name="Google Shape;76;p10">
            <a:extLst>
              <a:ext uri="{FF2B5EF4-FFF2-40B4-BE49-F238E27FC236}">
                <a16:creationId xmlns:a16="http://schemas.microsoft.com/office/drawing/2014/main" id="{6B36B48D-D911-014D-8726-16E92C35FEF1}"/>
              </a:ext>
            </a:extLst>
          </p:cNvPr>
          <p:cNvSpPr/>
          <p:nvPr/>
        </p:nvSpPr>
        <p:spPr>
          <a:xfrm>
            <a:off x="5078000"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MISDEMEANOR</a:t>
            </a:r>
            <a:endParaRPr sz="1867">
              <a:latin typeface="Century Gothic"/>
              <a:ea typeface="Century Gothic"/>
              <a:cs typeface="Century Gothic"/>
              <a:sym typeface="Century Gothic"/>
            </a:endParaRPr>
          </a:p>
          <a:p>
            <a:pPr algn="ctr"/>
            <a:r>
              <a:rPr lang="en" sz="1867">
                <a:latin typeface="Century Gothic"/>
                <a:ea typeface="Century Gothic"/>
                <a:cs typeface="Century Gothic"/>
                <a:sym typeface="Century Gothic"/>
              </a:rPr>
              <a:t>ARREST</a:t>
            </a:r>
            <a:endParaRPr sz="1867">
              <a:latin typeface="Century Gothic"/>
              <a:ea typeface="Century Gothic"/>
              <a:cs typeface="Century Gothic"/>
              <a:sym typeface="Century Gothic"/>
            </a:endParaRPr>
          </a:p>
        </p:txBody>
      </p:sp>
      <p:sp>
        <p:nvSpPr>
          <p:cNvPr id="22" name="Google Shape;77;p10">
            <a:extLst>
              <a:ext uri="{FF2B5EF4-FFF2-40B4-BE49-F238E27FC236}">
                <a16:creationId xmlns:a16="http://schemas.microsoft.com/office/drawing/2014/main" id="{526C5470-8DB2-D149-BBE7-E072920510D1}"/>
              </a:ext>
            </a:extLst>
          </p:cNvPr>
          <p:cNvSpPr/>
          <p:nvPr/>
        </p:nvSpPr>
        <p:spPr>
          <a:xfrm>
            <a:off x="8773817" y="2163433"/>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JAIL</a:t>
            </a:r>
            <a:endParaRPr sz="1867">
              <a:latin typeface="Century Gothic"/>
              <a:ea typeface="Century Gothic"/>
              <a:cs typeface="Century Gothic"/>
              <a:sym typeface="Century Gothic"/>
            </a:endParaRPr>
          </a:p>
        </p:txBody>
      </p:sp>
      <p:cxnSp>
        <p:nvCxnSpPr>
          <p:cNvPr id="23" name="Google Shape;78;p10">
            <a:extLst>
              <a:ext uri="{FF2B5EF4-FFF2-40B4-BE49-F238E27FC236}">
                <a16:creationId xmlns:a16="http://schemas.microsoft.com/office/drawing/2014/main" id="{4BD5031D-B79B-4943-9F77-C6A4EDFBA6DD}"/>
              </a:ext>
            </a:extLst>
          </p:cNvPr>
          <p:cNvCxnSpPr>
            <a:stCxn id="12" idx="3"/>
            <a:endCxn id="13" idx="1"/>
          </p:cNvCxnSpPr>
          <p:nvPr/>
        </p:nvCxnSpPr>
        <p:spPr>
          <a:xfrm>
            <a:off x="3418184" y="2750233"/>
            <a:ext cx="1660000" cy="0"/>
          </a:xfrm>
          <a:prstGeom prst="straightConnector1">
            <a:avLst/>
          </a:prstGeom>
          <a:noFill/>
          <a:ln w="38100" cap="flat" cmpd="sng">
            <a:solidFill>
              <a:srgbClr val="000000"/>
            </a:solidFill>
            <a:prstDash val="solid"/>
            <a:round/>
            <a:headEnd type="none" w="med" len="med"/>
            <a:tailEnd type="triangle" w="med" len="med"/>
          </a:ln>
        </p:spPr>
      </p:cxnSp>
      <p:sp>
        <p:nvSpPr>
          <p:cNvPr id="24" name="Google Shape;80;p10">
            <a:extLst>
              <a:ext uri="{FF2B5EF4-FFF2-40B4-BE49-F238E27FC236}">
                <a16:creationId xmlns:a16="http://schemas.microsoft.com/office/drawing/2014/main" id="{5812E4DD-93C0-7B4E-BBDE-455D1E0ADBBC}"/>
              </a:ext>
            </a:extLst>
          </p:cNvPr>
          <p:cNvSpPr/>
          <p:nvPr/>
        </p:nvSpPr>
        <p:spPr>
          <a:xfrm>
            <a:off x="8773817" y="3851367"/>
            <a:ext cx="2036000" cy="117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1867">
                <a:latin typeface="Century Gothic"/>
                <a:ea typeface="Century Gothic"/>
                <a:cs typeface="Century Gothic"/>
                <a:sym typeface="Century Gothic"/>
              </a:rPr>
              <a:t>TAILORED</a:t>
            </a:r>
            <a:endParaRPr sz="1867">
              <a:latin typeface="Century Gothic"/>
              <a:ea typeface="Century Gothic"/>
              <a:cs typeface="Century Gothic"/>
              <a:sym typeface="Century Gothic"/>
            </a:endParaRPr>
          </a:p>
          <a:p>
            <a:pPr algn="ctr"/>
            <a:r>
              <a:rPr lang="en" sz="1867">
                <a:latin typeface="Century Gothic"/>
                <a:ea typeface="Century Gothic"/>
                <a:cs typeface="Century Gothic"/>
                <a:sym typeface="Century Gothic"/>
              </a:rPr>
              <a:t>INTERVENTION</a:t>
            </a:r>
            <a:endParaRPr sz="1867">
              <a:latin typeface="Century Gothic"/>
              <a:ea typeface="Century Gothic"/>
              <a:cs typeface="Century Gothic"/>
              <a:sym typeface="Century Gothic"/>
            </a:endParaRPr>
          </a:p>
        </p:txBody>
      </p:sp>
      <p:cxnSp>
        <p:nvCxnSpPr>
          <p:cNvPr id="25" name="Google Shape;81;p10">
            <a:extLst>
              <a:ext uri="{FF2B5EF4-FFF2-40B4-BE49-F238E27FC236}">
                <a16:creationId xmlns:a16="http://schemas.microsoft.com/office/drawing/2014/main" id="{C277F80A-1A71-A541-BC62-D6F09D669B55}"/>
              </a:ext>
            </a:extLst>
          </p:cNvPr>
          <p:cNvCxnSpPr>
            <a:stCxn id="13" idx="3"/>
          </p:cNvCxnSpPr>
          <p:nvPr/>
        </p:nvCxnSpPr>
        <p:spPr>
          <a:xfrm>
            <a:off x="7114000" y="2750233"/>
            <a:ext cx="1667200" cy="1350400"/>
          </a:xfrm>
          <a:prstGeom prst="straightConnector1">
            <a:avLst/>
          </a:prstGeom>
          <a:noFill/>
          <a:ln w="38100" cap="flat" cmpd="sng">
            <a:solidFill>
              <a:srgbClr val="000000"/>
            </a:solidFill>
            <a:prstDash val="solid"/>
            <a:round/>
            <a:headEnd type="none" w="med" len="med"/>
            <a:tailEnd type="triangle" w="med" len="med"/>
          </a:ln>
        </p:spPr>
      </p:cxnSp>
      <p:cxnSp>
        <p:nvCxnSpPr>
          <p:cNvPr id="26" name="Google Shape;82;p10">
            <a:extLst>
              <a:ext uri="{FF2B5EF4-FFF2-40B4-BE49-F238E27FC236}">
                <a16:creationId xmlns:a16="http://schemas.microsoft.com/office/drawing/2014/main" id="{CBABCD8C-EAB1-534C-BE67-A1BAAD3C30FE}"/>
              </a:ext>
            </a:extLst>
          </p:cNvPr>
          <p:cNvCxnSpPr>
            <a:endCxn id="12" idx="2"/>
          </p:cNvCxnSpPr>
          <p:nvPr/>
        </p:nvCxnSpPr>
        <p:spPr>
          <a:xfrm rot="10800000">
            <a:off x="2400184" y="3337033"/>
            <a:ext cx="6352800" cy="1470800"/>
          </a:xfrm>
          <a:prstGeom prst="curvedConnector2">
            <a:avLst/>
          </a:prstGeom>
          <a:noFill/>
          <a:ln w="38100" cap="flat" cmpd="sng">
            <a:solidFill>
              <a:srgbClr val="000000"/>
            </a:solidFill>
            <a:prstDash val="dash"/>
            <a:round/>
            <a:headEnd type="none" w="med" len="med"/>
            <a:tailEnd type="none" w="med" len="med"/>
          </a:ln>
        </p:spPr>
      </p:cxnSp>
      <p:sp>
        <p:nvSpPr>
          <p:cNvPr id="27" name="Google Shape;83;p10">
            <a:extLst>
              <a:ext uri="{FF2B5EF4-FFF2-40B4-BE49-F238E27FC236}">
                <a16:creationId xmlns:a16="http://schemas.microsoft.com/office/drawing/2014/main" id="{2BBE259E-9FFE-BD42-9E46-41C0038E27F8}"/>
              </a:ext>
            </a:extLst>
          </p:cNvPr>
          <p:cNvSpPr/>
          <p:nvPr/>
        </p:nvSpPr>
        <p:spPr>
          <a:xfrm rot="-1593903">
            <a:off x="2005185" y="3358794"/>
            <a:ext cx="748636" cy="44364"/>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3" name="TextBox 2">
            <a:extLst>
              <a:ext uri="{FF2B5EF4-FFF2-40B4-BE49-F238E27FC236}">
                <a16:creationId xmlns:a16="http://schemas.microsoft.com/office/drawing/2014/main" id="{972B982B-DB62-ED4B-BE21-46A790B61DF6}"/>
              </a:ext>
            </a:extLst>
          </p:cNvPr>
          <p:cNvSpPr txBox="1"/>
          <p:nvPr/>
        </p:nvSpPr>
        <p:spPr>
          <a:xfrm>
            <a:off x="3831243" y="2249721"/>
            <a:ext cx="697627" cy="1015663"/>
          </a:xfrm>
          <a:prstGeom prst="rect">
            <a:avLst/>
          </a:prstGeom>
          <a:noFill/>
        </p:spPr>
        <p:txBody>
          <a:bodyPr wrap="none" rtlCol="0">
            <a:spAutoFit/>
          </a:bodyPr>
          <a:lstStyle/>
          <a:p>
            <a:r>
              <a:rPr lang="en-US" sz="6000" dirty="0">
                <a:solidFill>
                  <a:srgbClr val="FF0000"/>
                </a:solidFill>
              </a:rPr>
              <a:t>X</a:t>
            </a:r>
          </a:p>
        </p:txBody>
      </p:sp>
    </p:spTree>
    <p:extLst>
      <p:ext uri="{BB962C8B-B14F-4D97-AF65-F5344CB8AC3E}">
        <p14:creationId xmlns:p14="http://schemas.microsoft.com/office/powerpoint/2010/main" val="2476305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15"/>
          <p:cNvPicPr preferRelativeResize="0"/>
          <p:nvPr/>
        </p:nvPicPr>
        <p:blipFill>
          <a:blip r:embed="rId3">
            <a:alphaModFix/>
          </a:blip>
          <a:stretch>
            <a:fillRect/>
          </a:stretch>
        </p:blipFill>
        <p:spPr>
          <a:xfrm>
            <a:off x="203201" y="203201"/>
            <a:ext cx="11785599" cy="5462532"/>
          </a:xfrm>
          <a:prstGeom prst="rect">
            <a:avLst/>
          </a:prstGeom>
          <a:noFill/>
          <a:ln>
            <a:noFill/>
          </a:ln>
        </p:spPr>
      </p:pic>
    </p:spTree>
    <p:extLst>
      <p:ext uri="{BB962C8B-B14F-4D97-AF65-F5344CB8AC3E}">
        <p14:creationId xmlns:p14="http://schemas.microsoft.com/office/powerpoint/2010/main" val="5569593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16"/>
          <p:cNvPicPr preferRelativeResize="0"/>
          <p:nvPr/>
        </p:nvPicPr>
        <p:blipFill>
          <a:blip r:embed="rId3">
            <a:alphaModFix/>
          </a:blip>
          <a:stretch>
            <a:fillRect/>
          </a:stretch>
        </p:blipFill>
        <p:spPr>
          <a:xfrm>
            <a:off x="203201" y="203201"/>
            <a:ext cx="11785599" cy="5462532"/>
          </a:xfrm>
          <a:prstGeom prst="rect">
            <a:avLst/>
          </a:prstGeom>
          <a:noFill/>
          <a:ln>
            <a:noFill/>
          </a:ln>
        </p:spPr>
      </p:pic>
      <p:sp>
        <p:nvSpPr>
          <p:cNvPr id="115" name="Google Shape;115;p16"/>
          <p:cNvSpPr/>
          <p:nvPr/>
        </p:nvSpPr>
        <p:spPr>
          <a:xfrm>
            <a:off x="5401567" y="4934940"/>
            <a:ext cx="1583600" cy="744800"/>
          </a:xfrm>
          <a:prstGeom prst="rect">
            <a:avLst/>
          </a:prstGeom>
          <a:noFill/>
          <a:ln w="3810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Tree>
    <p:extLst>
      <p:ext uri="{BB962C8B-B14F-4D97-AF65-F5344CB8AC3E}">
        <p14:creationId xmlns:p14="http://schemas.microsoft.com/office/powerpoint/2010/main" val="17153006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17" title="Chart"/>
          <p:cNvPicPr preferRelativeResize="0"/>
          <p:nvPr/>
        </p:nvPicPr>
        <p:blipFill>
          <a:blip r:embed="rId3">
            <a:alphaModFix/>
          </a:blip>
          <a:stretch>
            <a:fillRect/>
          </a:stretch>
        </p:blipFill>
        <p:spPr>
          <a:xfrm>
            <a:off x="635200" y="528434"/>
            <a:ext cx="5460800" cy="5254732"/>
          </a:xfrm>
          <a:prstGeom prst="rect">
            <a:avLst/>
          </a:prstGeom>
          <a:noFill/>
          <a:ln>
            <a:noFill/>
          </a:ln>
        </p:spPr>
      </p:pic>
      <p:sp>
        <p:nvSpPr>
          <p:cNvPr id="121" name="Google Shape;121;p17"/>
          <p:cNvSpPr txBox="1"/>
          <p:nvPr/>
        </p:nvSpPr>
        <p:spPr>
          <a:xfrm>
            <a:off x="6096000" y="788167"/>
            <a:ext cx="5894800" cy="5254800"/>
          </a:xfrm>
          <a:prstGeom prst="rect">
            <a:avLst/>
          </a:prstGeom>
          <a:noFill/>
          <a:ln>
            <a:noFill/>
          </a:ln>
        </p:spPr>
        <p:txBody>
          <a:bodyPr spcFirstLastPara="1" wrap="square" lIns="121900" tIns="121900" rIns="121900" bIns="121900" anchor="t" anchorCtr="0">
            <a:noAutofit/>
          </a:bodyPr>
          <a:lstStyle/>
          <a:p>
            <a:pPr marL="609585" indent="-507987" defTabSz="1219170">
              <a:buSzPts val="2400"/>
              <a:buFont typeface="Calibri"/>
              <a:buChar char="●"/>
            </a:pPr>
            <a:r>
              <a:rPr lang="en" sz="3200">
                <a:latin typeface="Calibri"/>
                <a:ea typeface="Calibri"/>
                <a:cs typeface="Calibri"/>
                <a:sym typeface="Calibri"/>
              </a:rPr>
              <a:t>Model was optimized for efficiency, not equity</a:t>
            </a:r>
            <a:br>
              <a:rPr lang="en" sz="3200">
                <a:latin typeface="Calibri"/>
                <a:ea typeface="Calibri"/>
                <a:cs typeface="Calibri"/>
                <a:sym typeface="Calibri"/>
              </a:rPr>
            </a:br>
            <a:endParaRPr sz="3200">
              <a:latin typeface="Calibri"/>
              <a:ea typeface="Calibri"/>
              <a:cs typeface="Calibri"/>
              <a:sym typeface="Calibri"/>
            </a:endParaRPr>
          </a:p>
          <a:p>
            <a:pPr marL="609585" indent="-507987" defTabSz="1219170">
              <a:buSzPts val="2400"/>
              <a:buFont typeface="Calibri"/>
              <a:buChar char="●"/>
            </a:pPr>
            <a:r>
              <a:rPr lang="en" sz="3200">
                <a:latin typeface="Calibri"/>
                <a:ea typeface="Calibri"/>
                <a:cs typeface="Calibri"/>
                <a:sym typeface="Calibri"/>
              </a:rPr>
              <a:t>Top 150 highest risk reasonably balanced between black and white individuals</a:t>
            </a:r>
            <a:br>
              <a:rPr lang="en" sz="3200">
                <a:latin typeface="Calibri"/>
                <a:ea typeface="Calibri"/>
                <a:cs typeface="Calibri"/>
                <a:sym typeface="Calibri"/>
              </a:rPr>
            </a:br>
            <a:endParaRPr sz="3200">
              <a:latin typeface="Calibri"/>
              <a:ea typeface="Calibri"/>
              <a:cs typeface="Calibri"/>
              <a:sym typeface="Calibri"/>
            </a:endParaRPr>
          </a:p>
          <a:p>
            <a:pPr marL="609585" indent="-507987" defTabSz="1219170">
              <a:buSzPts val="2400"/>
              <a:buFont typeface="Calibri"/>
              <a:buChar char="●"/>
            </a:pPr>
            <a:r>
              <a:rPr lang="en" sz="3200">
                <a:latin typeface="Calibri"/>
                <a:ea typeface="Calibri"/>
                <a:cs typeface="Calibri"/>
                <a:sym typeface="Calibri"/>
              </a:rPr>
              <a:t>However, hispanic and unknown race/ethnicity groups very underrepresented</a:t>
            </a:r>
            <a:endParaRPr sz="3200">
              <a:latin typeface="Calibri"/>
              <a:ea typeface="Calibri"/>
              <a:cs typeface="Calibri"/>
              <a:sym typeface="Calibri"/>
            </a:endParaRPr>
          </a:p>
        </p:txBody>
      </p:sp>
    </p:spTree>
    <p:extLst>
      <p:ext uri="{BB962C8B-B14F-4D97-AF65-F5344CB8AC3E}">
        <p14:creationId xmlns:p14="http://schemas.microsoft.com/office/powerpoint/2010/main" val="4350385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8"/>
          <p:cNvSpPr/>
          <p:nvPr/>
        </p:nvSpPr>
        <p:spPr>
          <a:xfrm>
            <a:off x="7310500" y="3567633"/>
            <a:ext cx="3419600" cy="2749200"/>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27" name="Google Shape;127;p18"/>
          <p:cNvSpPr/>
          <p:nvPr/>
        </p:nvSpPr>
        <p:spPr>
          <a:xfrm>
            <a:off x="1300933" y="1357433"/>
            <a:ext cx="862400" cy="4454000"/>
          </a:xfrm>
          <a:prstGeom prst="rect">
            <a:avLst/>
          </a:prstGeom>
          <a:solidFill>
            <a:srgbClr val="8C613C"/>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28" name="Google Shape;128;p18"/>
          <p:cNvSpPr/>
          <p:nvPr/>
        </p:nvSpPr>
        <p:spPr>
          <a:xfrm>
            <a:off x="2316933" y="1357433"/>
            <a:ext cx="862400" cy="4454000"/>
          </a:xfrm>
          <a:prstGeom prst="rect">
            <a:avLst/>
          </a:prstGeom>
          <a:solidFill>
            <a:srgbClr val="EE854A"/>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29" name="Google Shape;129;p18"/>
          <p:cNvSpPr/>
          <p:nvPr/>
        </p:nvSpPr>
        <p:spPr>
          <a:xfrm>
            <a:off x="3332933" y="1357433"/>
            <a:ext cx="862400" cy="4454000"/>
          </a:xfrm>
          <a:prstGeom prst="rect">
            <a:avLst/>
          </a:prstGeom>
          <a:solidFill>
            <a:srgbClr val="D5BB67"/>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cxnSp>
        <p:nvCxnSpPr>
          <p:cNvPr id="130" name="Google Shape;130;p18"/>
          <p:cNvCxnSpPr/>
          <p:nvPr/>
        </p:nvCxnSpPr>
        <p:spPr>
          <a:xfrm>
            <a:off x="876700" y="1442300"/>
            <a:ext cx="56400" cy="4397600"/>
          </a:xfrm>
          <a:prstGeom prst="straightConnector1">
            <a:avLst/>
          </a:prstGeom>
          <a:noFill/>
          <a:ln w="28575" cap="flat" cmpd="sng">
            <a:solidFill>
              <a:srgbClr val="000000"/>
            </a:solidFill>
            <a:prstDash val="solid"/>
            <a:round/>
            <a:headEnd type="none" w="med" len="med"/>
            <a:tailEnd type="triangle" w="med" len="med"/>
          </a:ln>
        </p:spPr>
      </p:cxnSp>
      <p:cxnSp>
        <p:nvCxnSpPr>
          <p:cNvPr id="131" name="Google Shape;131;p18"/>
          <p:cNvCxnSpPr/>
          <p:nvPr/>
        </p:nvCxnSpPr>
        <p:spPr>
          <a:xfrm flipH="1">
            <a:off x="1018100" y="3125000"/>
            <a:ext cx="3832000" cy="42400"/>
          </a:xfrm>
          <a:prstGeom prst="straightConnector1">
            <a:avLst/>
          </a:prstGeom>
          <a:noFill/>
          <a:ln w="28575" cap="flat" cmpd="sng">
            <a:solidFill>
              <a:srgbClr val="000000"/>
            </a:solidFill>
            <a:prstDash val="dash"/>
            <a:round/>
            <a:headEnd type="none" w="med" len="med"/>
            <a:tailEnd type="none" w="med" len="med"/>
          </a:ln>
        </p:spPr>
      </p:cxnSp>
      <p:sp>
        <p:nvSpPr>
          <p:cNvPr id="132" name="Google Shape;132;p18"/>
          <p:cNvSpPr txBox="1"/>
          <p:nvPr/>
        </p:nvSpPr>
        <p:spPr>
          <a:xfrm rot="-5400000">
            <a:off x="-1496100" y="3181500"/>
            <a:ext cx="4213600" cy="532000"/>
          </a:xfrm>
          <a:prstGeom prst="rect">
            <a:avLst/>
          </a:prstGeom>
          <a:noFill/>
          <a:ln>
            <a:noFill/>
          </a:ln>
        </p:spPr>
        <p:txBody>
          <a:bodyPr spcFirstLastPara="1" wrap="square" lIns="121900" tIns="121900" rIns="121900" bIns="121900" anchor="t" anchorCtr="0">
            <a:noAutofit/>
          </a:bodyPr>
          <a:lstStyle/>
          <a:p>
            <a:pPr algn="ctr" defTabSz="1219170"/>
            <a:r>
              <a:rPr lang="en" sz="2667">
                <a:latin typeface="Calibri"/>
                <a:ea typeface="Calibri"/>
                <a:cs typeface="Calibri"/>
                <a:sym typeface="Calibri"/>
              </a:rPr>
              <a:t>Lower Scores / Higher Recall</a:t>
            </a:r>
            <a:endParaRPr sz="2667">
              <a:latin typeface="Calibri"/>
              <a:ea typeface="Calibri"/>
              <a:cs typeface="Calibri"/>
              <a:sym typeface="Calibri"/>
            </a:endParaRPr>
          </a:p>
        </p:txBody>
      </p:sp>
      <p:sp>
        <p:nvSpPr>
          <p:cNvPr id="133" name="Google Shape;133;p18"/>
          <p:cNvSpPr txBox="1"/>
          <p:nvPr/>
        </p:nvSpPr>
        <p:spPr>
          <a:xfrm>
            <a:off x="1300933" y="921433"/>
            <a:ext cx="862400" cy="579600"/>
          </a:xfrm>
          <a:prstGeom prst="rect">
            <a:avLst/>
          </a:prstGeom>
          <a:noFill/>
          <a:ln>
            <a:noFill/>
          </a:ln>
        </p:spPr>
        <p:txBody>
          <a:bodyPr spcFirstLastPara="1" wrap="square" lIns="121900" tIns="121900" rIns="121900" bIns="121900" anchor="t" anchorCtr="0">
            <a:noAutofit/>
          </a:bodyPr>
          <a:lstStyle/>
          <a:p>
            <a:pPr algn="ctr" defTabSz="1219170"/>
            <a:r>
              <a:rPr lang="en" sz="1867">
                <a:latin typeface="Calibri"/>
                <a:ea typeface="Calibri"/>
                <a:cs typeface="Calibri"/>
                <a:sym typeface="Calibri"/>
              </a:rPr>
              <a:t>White</a:t>
            </a:r>
            <a:endParaRPr sz="1867">
              <a:latin typeface="Calibri"/>
              <a:ea typeface="Calibri"/>
              <a:cs typeface="Calibri"/>
              <a:sym typeface="Calibri"/>
            </a:endParaRPr>
          </a:p>
        </p:txBody>
      </p:sp>
      <p:sp>
        <p:nvSpPr>
          <p:cNvPr id="134" name="Google Shape;134;p18"/>
          <p:cNvSpPr txBox="1"/>
          <p:nvPr/>
        </p:nvSpPr>
        <p:spPr>
          <a:xfrm>
            <a:off x="2319004" y="921433"/>
            <a:ext cx="862400" cy="579600"/>
          </a:xfrm>
          <a:prstGeom prst="rect">
            <a:avLst/>
          </a:prstGeom>
          <a:noFill/>
          <a:ln>
            <a:noFill/>
          </a:ln>
        </p:spPr>
        <p:txBody>
          <a:bodyPr spcFirstLastPara="1" wrap="square" lIns="121900" tIns="121900" rIns="121900" bIns="121900" anchor="t" anchorCtr="0">
            <a:noAutofit/>
          </a:bodyPr>
          <a:lstStyle/>
          <a:p>
            <a:pPr algn="ctr" defTabSz="1219170"/>
            <a:r>
              <a:rPr lang="en" sz="1867">
                <a:latin typeface="Calibri"/>
                <a:ea typeface="Calibri"/>
                <a:cs typeface="Calibri"/>
                <a:sym typeface="Calibri"/>
              </a:rPr>
              <a:t>Black</a:t>
            </a:r>
            <a:endParaRPr sz="1867">
              <a:latin typeface="Calibri"/>
              <a:ea typeface="Calibri"/>
              <a:cs typeface="Calibri"/>
              <a:sym typeface="Calibri"/>
            </a:endParaRPr>
          </a:p>
        </p:txBody>
      </p:sp>
      <p:sp>
        <p:nvSpPr>
          <p:cNvPr id="135" name="Google Shape;135;p18"/>
          <p:cNvSpPr txBox="1"/>
          <p:nvPr/>
        </p:nvSpPr>
        <p:spPr>
          <a:xfrm>
            <a:off x="3223953" y="921433"/>
            <a:ext cx="1088800" cy="579600"/>
          </a:xfrm>
          <a:prstGeom prst="rect">
            <a:avLst/>
          </a:prstGeom>
          <a:noFill/>
          <a:ln>
            <a:noFill/>
          </a:ln>
        </p:spPr>
        <p:txBody>
          <a:bodyPr spcFirstLastPara="1" wrap="square" lIns="121900" tIns="121900" rIns="121900" bIns="121900" anchor="t" anchorCtr="0">
            <a:noAutofit/>
          </a:bodyPr>
          <a:lstStyle/>
          <a:p>
            <a:pPr algn="ctr" defTabSz="1219170"/>
            <a:r>
              <a:rPr lang="en" sz="1867">
                <a:latin typeface="Calibri"/>
                <a:ea typeface="Calibri"/>
                <a:cs typeface="Calibri"/>
                <a:sym typeface="Calibri"/>
              </a:rPr>
              <a:t>Hispanic</a:t>
            </a:r>
            <a:endParaRPr sz="1867">
              <a:latin typeface="Calibri"/>
              <a:ea typeface="Calibri"/>
              <a:cs typeface="Calibri"/>
              <a:sym typeface="Calibri"/>
            </a:endParaRPr>
          </a:p>
        </p:txBody>
      </p:sp>
      <p:sp>
        <p:nvSpPr>
          <p:cNvPr id="136" name="Google Shape;136;p18"/>
          <p:cNvSpPr txBox="1"/>
          <p:nvPr/>
        </p:nvSpPr>
        <p:spPr>
          <a:xfrm>
            <a:off x="254533" y="53933"/>
            <a:ext cx="11694000" cy="1018000"/>
          </a:xfrm>
          <a:prstGeom prst="rect">
            <a:avLst/>
          </a:prstGeom>
          <a:noFill/>
          <a:ln>
            <a:noFill/>
          </a:ln>
        </p:spPr>
        <p:txBody>
          <a:bodyPr spcFirstLastPara="1" wrap="square" lIns="121900" tIns="121900" rIns="121900" bIns="121900" anchor="t" anchorCtr="0">
            <a:noAutofit/>
          </a:bodyPr>
          <a:lstStyle/>
          <a:p>
            <a:pPr defTabSz="1219170"/>
            <a:r>
              <a:rPr lang="en" sz="4267">
                <a:latin typeface="Calibri"/>
                <a:ea typeface="Calibri"/>
                <a:cs typeface="Calibri"/>
                <a:sym typeface="Calibri"/>
              </a:rPr>
              <a:t>Mitigating Disparities</a:t>
            </a:r>
            <a:endParaRPr sz="4267">
              <a:latin typeface="Calibri"/>
              <a:ea typeface="Calibri"/>
              <a:cs typeface="Calibri"/>
              <a:sym typeface="Calibri"/>
            </a:endParaRPr>
          </a:p>
        </p:txBody>
      </p:sp>
      <p:cxnSp>
        <p:nvCxnSpPr>
          <p:cNvPr id="137" name="Google Shape;137;p18"/>
          <p:cNvCxnSpPr/>
          <p:nvPr/>
        </p:nvCxnSpPr>
        <p:spPr>
          <a:xfrm>
            <a:off x="7955167" y="919200"/>
            <a:ext cx="0" cy="1781600"/>
          </a:xfrm>
          <a:prstGeom prst="straightConnector1">
            <a:avLst/>
          </a:prstGeom>
          <a:noFill/>
          <a:ln w="19050" cap="flat" cmpd="sng">
            <a:solidFill>
              <a:srgbClr val="000000"/>
            </a:solidFill>
            <a:prstDash val="solid"/>
            <a:round/>
            <a:headEnd type="none" w="med" len="med"/>
            <a:tailEnd type="none" w="med" len="med"/>
          </a:ln>
        </p:spPr>
      </p:cxnSp>
      <p:cxnSp>
        <p:nvCxnSpPr>
          <p:cNvPr id="138" name="Google Shape;138;p18"/>
          <p:cNvCxnSpPr/>
          <p:nvPr/>
        </p:nvCxnSpPr>
        <p:spPr>
          <a:xfrm>
            <a:off x="7955167" y="2686733"/>
            <a:ext cx="2234000" cy="0"/>
          </a:xfrm>
          <a:prstGeom prst="straightConnector1">
            <a:avLst/>
          </a:prstGeom>
          <a:noFill/>
          <a:ln w="19050" cap="flat" cmpd="sng">
            <a:solidFill>
              <a:srgbClr val="000000"/>
            </a:solidFill>
            <a:prstDash val="solid"/>
            <a:round/>
            <a:headEnd type="none" w="med" len="med"/>
            <a:tailEnd type="none" w="med" len="med"/>
          </a:ln>
        </p:spPr>
      </p:cxnSp>
      <p:sp>
        <p:nvSpPr>
          <p:cNvPr id="139" name="Google Shape;139;p18"/>
          <p:cNvSpPr/>
          <p:nvPr/>
        </p:nvSpPr>
        <p:spPr>
          <a:xfrm>
            <a:off x="8299800" y="1496333"/>
            <a:ext cx="320000" cy="1190400"/>
          </a:xfrm>
          <a:prstGeom prst="rect">
            <a:avLst/>
          </a:prstGeom>
          <a:solidFill>
            <a:srgbClr val="8C613C"/>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40" name="Google Shape;140;p18"/>
          <p:cNvSpPr/>
          <p:nvPr/>
        </p:nvSpPr>
        <p:spPr>
          <a:xfrm>
            <a:off x="8879551" y="1371700"/>
            <a:ext cx="320000" cy="1315200"/>
          </a:xfrm>
          <a:prstGeom prst="rect">
            <a:avLst/>
          </a:prstGeom>
          <a:solidFill>
            <a:srgbClr val="EE854A"/>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41" name="Google Shape;141;p18"/>
          <p:cNvSpPr/>
          <p:nvPr/>
        </p:nvSpPr>
        <p:spPr>
          <a:xfrm>
            <a:off x="9459300" y="1920433"/>
            <a:ext cx="320000" cy="766400"/>
          </a:xfrm>
          <a:prstGeom prst="rect">
            <a:avLst/>
          </a:prstGeom>
          <a:solidFill>
            <a:srgbClr val="D5BB67"/>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42" name="Google Shape;142;p18"/>
          <p:cNvSpPr txBox="1"/>
          <p:nvPr/>
        </p:nvSpPr>
        <p:spPr>
          <a:xfrm rot="-5400000">
            <a:off x="7273767" y="1334800"/>
            <a:ext cx="1159600" cy="950400"/>
          </a:xfrm>
          <a:prstGeom prst="rect">
            <a:avLst/>
          </a:prstGeom>
          <a:noFill/>
          <a:ln>
            <a:noFill/>
          </a:ln>
        </p:spPr>
        <p:txBody>
          <a:bodyPr spcFirstLastPara="1" wrap="square" lIns="121900" tIns="121900" rIns="121900" bIns="121900" anchor="t" anchorCtr="0">
            <a:noAutofit/>
          </a:bodyPr>
          <a:lstStyle/>
          <a:p>
            <a:pPr defTabSz="1219170"/>
            <a:r>
              <a:rPr lang="en" sz="2667">
                <a:latin typeface="Calibri"/>
                <a:ea typeface="Calibri"/>
                <a:cs typeface="Calibri"/>
                <a:sym typeface="Calibri"/>
              </a:rPr>
              <a:t>Recall</a:t>
            </a:r>
            <a:endParaRPr sz="2667">
              <a:latin typeface="Calibri"/>
              <a:ea typeface="Calibri"/>
              <a:cs typeface="Calibri"/>
              <a:sym typeface="Calibri"/>
            </a:endParaRPr>
          </a:p>
        </p:txBody>
      </p:sp>
      <p:sp>
        <p:nvSpPr>
          <p:cNvPr id="143" name="Google Shape;143;p18"/>
          <p:cNvSpPr txBox="1"/>
          <p:nvPr/>
        </p:nvSpPr>
        <p:spPr>
          <a:xfrm>
            <a:off x="7760367" y="257233"/>
            <a:ext cx="2969600" cy="579600"/>
          </a:xfrm>
          <a:prstGeom prst="rect">
            <a:avLst/>
          </a:prstGeom>
          <a:noFill/>
          <a:ln>
            <a:noFill/>
          </a:ln>
        </p:spPr>
        <p:txBody>
          <a:bodyPr spcFirstLastPara="1" wrap="square" lIns="121900" tIns="121900" rIns="121900" bIns="121900" anchor="t" anchorCtr="0">
            <a:noAutofit/>
          </a:bodyPr>
          <a:lstStyle/>
          <a:p>
            <a:pPr algn="ctr" defTabSz="1219170"/>
            <a:r>
              <a:rPr lang="en" sz="2667">
                <a:latin typeface="Calibri"/>
                <a:ea typeface="Calibri"/>
                <a:cs typeface="Calibri"/>
                <a:sym typeface="Calibri"/>
              </a:rPr>
              <a:t>Single Threshold</a:t>
            </a:r>
            <a:endParaRPr sz="2667">
              <a:latin typeface="Calibri"/>
              <a:ea typeface="Calibri"/>
              <a:cs typeface="Calibri"/>
              <a:sym typeface="Calibri"/>
            </a:endParaRPr>
          </a:p>
        </p:txBody>
      </p:sp>
      <p:sp>
        <p:nvSpPr>
          <p:cNvPr id="144" name="Google Shape;144;p18"/>
          <p:cNvSpPr/>
          <p:nvPr/>
        </p:nvSpPr>
        <p:spPr>
          <a:xfrm>
            <a:off x="7310500" y="214833"/>
            <a:ext cx="3419600" cy="2749200"/>
          </a:xfrm>
          <a:prstGeom prst="rect">
            <a:avLst/>
          </a:prstGeom>
          <a:noFill/>
          <a:ln w="28575" cap="flat" cmpd="sng">
            <a:solidFill>
              <a:srgbClr val="000000"/>
            </a:solidFill>
            <a:prstDash val="dash"/>
            <a:round/>
            <a:headEnd type="none" w="sm" len="sm"/>
            <a:tailEnd type="none" w="sm" len="sm"/>
          </a:ln>
        </p:spPr>
        <p:txBody>
          <a:bodyPr spcFirstLastPara="1" wrap="square" lIns="121900" tIns="121900" rIns="121900" bIns="121900" anchor="ctr" anchorCtr="0">
            <a:noAutofit/>
          </a:bodyPr>
          <a:lstStyle/>
          <a:p>
            <a:pPr defTabSz="1219170"/>
            <a:endParaRPr sz="1867"/>
          </a:p>
        </p:txBody>
      </p:sp>
      <p:cxnSp>
        <p:nvCxnSpPr>
          <p:cNvPr id="145" name="Google Shape;145;p18"/>
          <p:cNvCxnSpPr>
            <a:endCxn id="144" idx="1"/>
          </p:cNvCxnSpPr>
          <p:nvPr/>
        </p:nvCxnSpPr>
        <p:spPr>
          <a:xfrm rot="10800000" flipH="1">
            <a:off x="4836100" y="1589433"/>
            <a:ext cx="2474400" cy="1529200"/>
          </a:xfrm>
          <a:prstGeom prst="straightConnector1">
            <a:avLst/>
          </a:prstGeom>
          <a:noFill/>
          <a:ln w="28575" cap="flat" cmpd="sng">
            <a:solidFill>
              <a:srgbClr val="000000"/>
            </a:solidFill>
            <a:prstDash val="dash"/>
            <a:round/>
            <a:headEnd type="none" w="med" len="med"/>
            <a:tailEnd type="none" w="med" len="med"/>
          </a:ln>
        </p:spPr>
      </p:cxnSp>
      <p:cxnSp>
        <p:nvCxnSpPr>
          <p:cNvPr id="146" name="Google Shape;146;p18"/>
          <p:cNvCxnSpPr/>
          <p:nvPr/>
        </p:nvCxnSpPr>
        <p:spPr>
          <a:xfrm>
            <a:off x="7955167" y="4272000"/>
            <a:ext cx="0" cy="1781600"/>
          </a:xfrm>
          <a:prstGeom prst="straightConnector1">
            <a:avLst/>
          </a:prstGeom>
          <a:noFill/>
          <a:ln w="19050" cap="flat" cmpd="sng">
            <a:solidFill>
              <a:srgbClr val="000000"/>
            </a:solidFill>
            <a:prstDash val="solid"/>
            <a:round/>
            <a:headEnd type="none" w="med" len="med"/>
            <a:tailEnd type="none" w="med" len="med"/>
          </a:ln>
        </p:spPr>
      </p:cxnSp>
      <p:cxnSp>
        <p:nvCxnSpPr>
          <p:cNvPr id="147" name="Google Shape;147;p18"/>
          <p:cNvCxnSpPr/>
          <p:nvPr/>
        </p:nvCxnSpPr>
        <p:spPr>
          <a:xfrm>
            <a:off x="7955167" y="6039533"/>
            <a:ext cx="2234000" cy="0"/>
          </a:xfrm>
          <a:prstGeom prst="straightConnector1">
            <a:avLst/>
          </a:prstGeom>
          <a:noFill/>
          <a:ln w="19050" cap="flat" cmpd="sng">
            <a:solidFill>
              <a:srgbClr val="000000"/>
            </a:solidFill>
            <a:prstDash val="solid"/>
            <a:round/>
            <a:headEnd type="none" w="med" len="med"/>
            <a:tailEnd type="none" w="med" len="med"/>
          </a:ln>
        </p:spPr>
      </p:cxnSp>
      <p:sp>
        <p:nvSpPr>
          <p:cNvPr id="148" name="Google Shape;148;p18"/>
          <p:cNvSpPr/>
          <p:nvPr/>
        </p:nvSpPr>
        <p:spPr>
          <a:xfrm>
            <a:off x="8299800" y="5021533"/>
            <a:ext cx="320000" cy="1018000"/>
          </a:xfrm>
          <a:prstGeom prst="rect">
            <a:avLst/>
          </a:prstGeom>
          <a:solidFill>
            <a:srgbClr val="8C613C"/>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49" name="Google Shape;149;p18"/>
          <p:cNvSpPr/>
          <p:nvPr/>
        </p:nvSpPr>
        <p:spPr>
          <a:xfrm>
            <a:off x="8879567" y="5021700"/>
            <a:ext cx="320000" cy="1018000"/>
          </a:xfrm>
          <a:prstGeom prst="rect">
            <a:avLst/>
          </a:prstGeom>
          <a:solidFill>
            <a:srgbClr val="EE854A"/>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50" name="Google Shape;150;p18"/>
          <p:cNvSpPr/>
          <p:nvPr/>
        </p:nvSpPr>
        <p:spPr>
          <a:xfrm>
            <a:off x="9459300" y="5021633"/>
            <a:ext cx="320000" cy="1018000"/>
          </a:xfrm>
          <a:prstGeom prst="rect">
            <a:avLst/>
          </a:prstGeom>
          <a:solidFill>
            <a:srgbClr val="D5BB67"/>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51" name="Google Shape;151;p18"/>
          <p:cNvSpPr txBox="1"/>
          <p:nvPr/>
        </p:nvSpPr>
        <p:spPr>
          <a:xfrm rot="-5400000">
            <a:off x="7273767" y="4687600"/>
            <a:ext cx="1159600" cy="950400"/>
          </a:xfrm>
          <a:prstGeom prst="rect">
            <a:avLst/>
          </a:prstGeom>
          <a:noFill/>
          <a:ln>
            <a:noFill/>
          </a:ln>
        </p:spPr>
        <p:txBody>
          <a:bodyPr spcFirstLastPara="1" wrap="square" lIns="121900" tIns="121900" rIns="121900" bIns="121900" anchor="t" anchorCtr="0">
            <a:noAutofit/>
          </a:bodyPr>
          <a:lstStyle/>
          <a:p>
            <a:pPr defTabSz="1219170"/>
            <a:r>
              <a:rPr lang="en" sz="2667">
                <a:latin typeface="Calibri"/>
                <a:ea typeface="Calibri"/>
                <a:cs typeface="Calibri"/>
                <a:sym typeface="Calibri"/>
              </a:rPr>
              <a:t>Recall</a:t>
            </a:r>
            <a:endParaRPr sz="2667">
              <a:latin typeface="Calibri"/>
              <a:ea typeface="Calibri"/>
              <a:cs typeface="Calibri"/>
              <a:sym typeface="Calibri"/>
            </a:endParaRPr>
          </a:p>
        </p:txBody>
      </p:sp>
      <p:sp>
        <p:nvSpPr>
          <p:cNvPr id="152" name="Google Shape;152;p18"/>
          <p:cNvSpPr txBox="1"/>
          <p:nvPr/>
        </p:nvSpPr>
        <p:spPr>
          <a:xfrm>
            <a:off x="7760367" y="3610033"/>
            <a:ext cx="2969600" cy="579600"/>
          </a:xfrm>
          <a:prstGeom prst="rect">
            <a:avLst/>
          </a:prstGeom>
          <a:noFill/>
          <a:ln>
            <a:noFill/>
          </a:ln>
        </p:spPr>
        <p:txBody>
          <a:bodyPr spcFirstLastPara="1" wrap="square" lIns="121900" tIns="121900" rIns="121900" bIns="121900" anchor="t" anchorCtr="0">
            <a:noAutofit/>
          </a:bodyPr>
          <a:lstStyle/>
          <a:p>
            <a:pPr algn="ctr" defTabSz="1219170"/>
            <a:r>
              <a:rPr lang="en" sz="2667">
                <a:latin typeface="Calibri"/>
                <a:ea typeface="Calibri"/>
                <a:cs typeface="Calibri"/>
                <a:sym typeface="Calibri"/>
              </a:rPr>
              <a:t>Group Thresholds</a:t>
            </a:r>
            <a:endParaRPr sz="2667">
              <a:latin typeface="Calibri"/>
              <a:ea typeface="Calibri"/>
              <a:cs typeface="Calibri"/>
              <a:sym typeface="Calibri"/>
            </a:endParaRPr>
          </a:p>
        </p:txBody>
      </p:sp>
      <p:sp>
        <p:nvSpPr>
          <p:cNvPr id="153" name="Google Shape;153;p18"/>
          <p:cNvSpPr/>
          <p:nvPr/>
        </p:nvSpPr>
        <p:spPr>
          <a:xfrm>
            <a:off x="8724500" y="3019833"/>
            <a:ext cx="734800" cy="486400"/>
          </a:xfrm>
          <a:prstGeom prst="downArrow">
            <a:avLst>
              <a:gd name="adj1" fmla="val 50000"/>
              <a:gd name="adj2" fmla="val 50000"/>
            </a:avLst>
          </a:prstGeom>
          <a:solidFill>
            <a:schemeClr val="accent4"/>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cxnSp>
        <p:nvCxnSpPr>
          <p:cNvPr id="154" name="Google Shape;154;p18"/>
          <p:cNvCxnSpPr/>
          <p:nvPr/>
        </p:nvCxnSpPr>
        <p:spPr>
          <a:xfrm rot="10800000" flipH="1">
            <a:off x="1223133" y="2779567"/>
            <a:ext cx="1018000" cy="14000"/>
          </a:xfrm>
          <a:prstGeom prst="straightConnector1">
            <a:avLst/>
          </a:prstGeom>
          <a:noFill/>
          <a:ln w="28575" cap="flat" cmpd="sng">
            <a:solidFill>
              <a:srgbClr val="000000"/>
            </a:solidFill>
            <a:prstDash val="solid"/>
            <a:round/>
            <a:headEnd type="none" w="med" len="med"/>
            <a:tailEnd type="none" w="med" len="med"/>
          </a:ln>
        </p:spPr>
      </p:cxnSp>
      <p:cxnSp>
        <p:nvCxnSpPr>
          <p:cNvPr id="155" name="Google Shape;155;p18"/>
          <p:cNvCxnSpPr/>
          <p:nvPr/>
        </p:nvCxnSpPr>
        <p:spPr>
          <a:xfrm rot="10800000" flipH="1">
            <a:off x="2239133" y="2679733"/>
            <a:ext cx="1018000" cy="14000"/>
          </a:xfrm>
          <a:prstGeom prst="straightConnector1">
            <a:avLst/>
          </a:prstGeom>
          <a:noFill/>
          <a:ln w="28575" cap="flat" cmpd="sng">
            <a:solidFill>
              <a:srgbClr val="000000"/>
            </a:solidFill>
            <a:prstDash val="solid"/>
            <a:round/>
            <a:headEnd type="none" w="med" len="med"/>
            <a:tailEnd type="none" w="med" len="med"/>
          </a:ln>
        </p:spPr>
      </p:cxnSp>
      <p:cxnSp>
        <p:nvCxnSpPr>
          <p:cNvPr id="156" name="Google Shape;156;p18"/>
          <p:cNvCxnSpPr/>
          <p:nvPr/>
        </p:nvCxnSpPr>
        <p:spPr>
          <a:xfrm rot="10800000" flipH="1">
            <a:off x="3273753" y="3634100"/>
            <a:ext cx="1018000" cy="14000"/>
          </a:xfrm>
          <a:prstGeom prst="straightConnector1">
            <a:avLst/>
          </a:prstGeom>
          <a:noFill/>
          <a:ln w="28575" cap="flat" cmpd="sng">
            <a:solidFill>
              <a:srgbClr val="000000"/>
            </a:solidFill>
            <a:prstDash val="solid"/>
            <a:round/>
            <a:headEnd type="none" w="med" len="med"/>
            <a:tailEnd type="none" w="med" len="med"/>
          </a:ln>
        </p:spPr>
      </p:cxnSp>
      <p:cxnSp>
        <p:nvCxnSpPr>
          <p:cNvPr id="157" name="Google Shape;157;p18"/>
          <p:cNvCxnSpPr>
            <a:endCxn id="126" idx="1"/>
          </p:cNvCxnSpPr>
          <p:nvPr/>
        </p:nvCxnSpPr>
        <p:spPr>
          <a:xfrm>
            <a:off x="4280100" y="3629433"/>
            <a:ext cx="3030400" cy="1312800"/>
          </a:xfrm>
          <a:prstGeom prst="straightConnector1">
            <a:avLst/>
          </a:prstGeom>
          <a:noFill/>
          <a:ln w="28575" cap="flat" cmpd="sng">
            <a:solidFill>
              <a:srgbClr val="000000"/>
            </a:solidFill>
            <a:prstDash val="solid"/>
            <a:round/>
            <a:headEnd type="none" w="med" len="med"/>
            <a:tailEnd type="none" w="med" len="med"/>
          </a:ln>
        </p:spPr>
      </p:cxnSp>
      <p:sp>
        <p:nvSpPr>
          <p:cNvPr id="158" name="Google Shape;158;p18"/>
          <p:cNvSpPr/>
          <p:nvPr/>
        </p:nvSpPr>
        <p:spPr>
          <a:xfrm>
            <a:off x="3604553" y="3185800"/>
            <a:ext cx="320000" cy="424400"/>
          </a:xfrm>
          <a:prstGeom prst="downArrow">
            <a:avLst>
              <a:gd name="adj1" fmla="val 50000"/>
              <a:gd name="adj2" fmla="val 50000"/>
            </a:avLst>
          </a:prstGeom>
          <a:solidFill>
            <a:schemeClr val="accent4"/>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59" name="Google Shape;159;p18"/>
          <p:cNvSpPr/>
          <p:nvPr/>
        </p:nvSpPr>
        <p:spPr>
          <a:xfrm rot="10800000">
            <a:off x="2588133" y="2722793"/>
            <a:ext cx="320000" cy="367200"/>
          </a:xfrm>
          <a:prstGeom prst="downArrow">
            <a:avLst>
              <a:gd name="adj1" fmla="val 50000"/>
              <a:gd name="adj2" fmla="val 50000"/>
            </a:avLst>
          </a:prstGeom>
          <a:solidFill>
            <a:schemeClr val="accent4"/>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60" name="Google Shape;160;p18"/>
          <p:cNvSpPr/>
          <p:nvPr/>
        </p:nvSpPr>
        <p:spPr>
          <a:xfrm rot="10800000">
            <a:off x="1558267" y="2807547"/>
            <a:ext cx="320000" cy="296800"/>
          </a:xfrm>
          <a:prstGeom prst="downArrow">
            <a:avLst>
              <a:gd name="adj1" fmla="val 50000"/>
              <a:gd name="adj2" fmla="val 50000"/>
            </a:avLst>
          </a:prstGeom>
          <a:solidFill>
            <a:schemeClr val="accent4"/>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Tree>
    <p:extLst>
      <p:ext uri="{BB962C8B-B14F-4D97-AF65-F5344CB8AC3E}">
        <p14:creationId xmlns:p14="http://schemas.microsoft.com/office/powerpoint/2010/main" val="24019321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EBB6D-8745-0F45-AAA5-826B2F378AFA}"/>
              </a:ext>
            </a:extLst>
          </p:cNvPr>
          <p:cNvSpPr>
            <a:spLocks noGrp="1"/>
          </p:cNvSpPr>
          <p:nvPr>
            <p:ph type="title"/>
          </p:nvPr>
        </p:nvSpPr>
        <p:spPr/>
        <p:txBody>
          <a:bodyPr/>
          <a:lstStyle/>
          <a:p>
            <a:r>
              <a:rPr lang="en-US" dirty="0"/>
              <a:t>Equality of Predictions vs Underlying Disparities</a:t>
            </a:r>
          </a:p>
        </p:txBody>
      </p:sp>
      <p:sp>
        <p:nvSpPr>
          <p:cNvPr id="4" name="Text Placeholder 3">
            <a:extLst>
              <a:ext uri="{FF2B5EF4-FFF2-40B4-BE49-F238E27FC236}">
                <a16:creationId xmlns:a16="http://schemas.microsoft.com/office/drawing/2014/main" id="{6ADC1676-C693-8548-A62A-1E5765555E9D}"/>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BFAC8F7F-8468-6B4B-A182-4789A5D7C080}"/>
              </a:ext>
            </a:extLst>
          </p:cNvPr>
          <p:cNvPicPr>
            <a:picLocks noChangeAspect="1"/>
          </p:cNvPicPr>
          <p:nvPr/>
        </p:nvPicPr>
        <p:blipFill>
          <a:blip r:embed="rId2"/>
          <a:stretch>
            <a:fillRect/>
          </a:stretch>
        </p:blipFill>
        <p:spPr>
          <a:xfrm>
            <a:off x="2344657" y="1353807"/>
            <a:ext cx="7212980" cy="4882632"/>
          </a:xfrm>
          <a:prstGeom prst="rect">
            <a:avLst/>
          </a:prstGeom>
        </p:spPr>
      </p:pic>
      <p:sp>
        <p:nvSpPr>
          <p:cNvPr id="8" name="Right Brace 7">
            <a:extLst>
              <a:ext uri="{FF2B5EF4-FFF2-40B4-BE49-F238E27FC236}">
                <a16:creationId xmlns:a16="http://schemas.microsoft.com/office/drawing/2014/main" id="{91BF3308-A82C-7B4C-BCE1-FC66CE5E5C41}"/>
              </a:ext>
            </a:extLst>
          </p:cNvPr>
          <p:cNvSpPr/>
          <p:nvPr/>
        </p:nvSpPr>
        <p:spPr>
          <a:xfrm>
            <a:off x="8552329" y="2944905"/>
            <a:ext cx="457200" cy="1411942"/>
          </a:xfrm>
          <a:prstGeom prst="rightBrace">
            <a:avLst>
              <a:gd name="adj1" fmla="val 34803"/>
              <a:gd name="adj2" fmla="val 50953"/>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CEA1A41D-9DAE-304D-9D3B-FD0430E1E7F1}"/>
              </a:ext>
            </a:extLst>
          </p:cNvPr>
          <p:cNvSpPr txBox="1"/>
          <p:nvPr/>
        </p:nvSpPr>
        <p:spPr>
          <a:xfrm>
            <a:off x="9009529" y="3064185"/>
            <a:ext cx="2701381" cy="1200329"/>
          </a:xfrm>
          <a:prstGeom prst="rect">
            <a:avLst/>
          </a:prstGeom>
          <a:noFill/>
        </p:spPr>
        <p:txBody>
          <a:bodyPr wrap="none" rtlCol="0">
            <a:spAutoFit/>
          </a:bodyPr>
          <a:lstStyle/>
          <a:p>
            <a:r>
              <a:rPr lang="en-US" sz="2400" dirty="0">
                <a:solidFill>
                  <a:srgbClr val="FF0000"/>
                </a:solidFill>
              </a:rPr>
              <a:t>Widening Gap:</a:t>
            </a:r>
          </a:p>
          <a:p>
            <a:r>
              <a:rPr lang="en-US" sz="2400" dirty="0">
                <a:solidFill>
                  <a:srgbClr val="FF0000"/>
                </a:solidFill>
              </a:rPr>
              <a:t>Disparities Getting</a:t>
            </a:r>
          </a:p>
          <a:p>
            <a:r>
              <a:rPr lang="en-US" sz="2400" dirty="0">
                <a:solidFill>
                  <a:srgbClr val="FF0000"/>
                </a:solidFill>
              </a:rPr>
              <a:t>Larger Over Time</a:t>
            </a:r>
          </a:p>
        </p:txBody>
      </p:sp>
    </p:spTree>
    <p:extLst>
      <p:ext uri="{BB962C8B-B14F-4D97-AF65-F5344CB8AC3E}">
        <p14:creationId xmlns:p14="http://schemas.microsoft.com/office/powerpoint/2010/main" val="3952298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Some Motivating Case Studies</a:t>
            </a:r>
          </a:p>
        </p:txBody>
      </p:sp>
      <p:sp>
        <p:nvSpPr>
          <p:cNvPr id="2" name="Content Placeholder 1"/>
          <p:cNvSpPr>
            <a:spLocks noGrp="1"/>
          </p:cNvSpPr>
          <p:nvPr>
            <p:ph type="body" idx="1"/>
          </p:nvPr>
        </p:nvSpPr>
        <p:spPr/>
        <p:txBody>
          <a:bodyPr/>
          <a:lstStyle/>
          <a:p>
            <a:r>
              <a:rPr lang="en-US" sz="3200" dirty="0">
                <a:solidFill>
                  <a:schemeClr val="tx1"/>
                </a:solidFill>
              </a:rPr>
              <a:t>Lead Poisoning</a:t>
            </a:r>
          </a:p>
          <a:p>
            <a:pPr marL="76200" indent="0">
              <a:buNone/>
            </a:pPr>
            <a:endParaRPr lang="en-US" sz="3200" dirty="0">
              <a:solidFill>
                <a:schemeClr val="tx1"/>
              </a:solidFill>
            </a:endParaRPr>
          </a:p>
          <a:p>
            <a:endParaRPr lang="en-US" sz="3200" dirty="0">
              <a:solidFill>
                <a:schemeClr val="tx1"/>
              </a:solidFill>
            </a:endParaRPr>
          </a:p>
          <a:p>
            <a:r>
              <a:rPr lang="en-US" sz="3200" dirty="0">
                <a:solidFill>
                  <a:schemeClr val="tx1"/>
                </a:solidFill>
              </a:rPr>
              <a:t>Blight Violations</a:t>
            </a:r>
            <a:br>
              <a:rPr lang="en-US" sz="3200" dirty="0">
                <a:solidFill>
                  <a:schemeClr val="tx1"/>
                </a:solidFill>
              </a:rPr>
            </a:br>
            <a:br>
              <a:rPr lang="en-US" sz="3200" dirty="0">
                <a:solidFill>
                  <a:schemeClr val="tx1"/>
                </a:solidFill>
              </a:rPr>
            </a:br>
            <a:endParaRPr lang="en-US" sz="3200" dirty="0">
              <a:solidFill>
                <a:schemeClr val="tx1"/>
              </a:solidFill>
            </a:endParaRPr>
          </a:p>
          <a:p>
            <a:r>
              <a:rPr lang="en-US" sz="3200" dirty="0">
                <a:solidFill>
                  <a:schemeClr val="tx1"/>
                </a:solidFill>
              </a:rPr>
              <a:t>Student Tutoring</a:t>
            </a:r>
          </a:p>
        </p:txBody>
      </p:sp>
    </p:spTree>
    <p:extLst>
      <p:ext uri="{BB962C8B-B14F-4D97-AF65-F5344CB8AC3E}">
        <p14:creationId xmlns:p14="http://schemas.microsoft.com/office/powerpoint/2010/main" val="39936498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F0DF292-49CF-5B4A-848A-A7CFDD0BFDF9}"/>
              </a:ext>
            </a:extLst>
          </p:cNvPr>
          <p:cNvSpPr>
            <a:spLocks noGrp="1"/>
          </p:cNvSpPr>
          <p:nvPr>
            <p:ph type="title"/>
          </p:nvPr>
        </p:nvSpPr>
        <p:spPr/>
        <p:txBody>
          <a:bodyPr/>
          <a:lstStyle/>
          <a:p>
            <a:r>
              <a:rPr lang="en-US" dirty="0"/>
              <a:t>Equality of Predictions vs Underlying Disparities</a:t>
            </a:r>
          </a:p>
        </p:txBody>
      </p:sp>
      <p:sp>
        <p:nvSpPr>
          <p:cNvPr id="6" name="Text Placeholder 5">
            <a:extLst>
              <a:ext uri="{FF2B5EF4-FFF2-40B4-BE49-F238E27FC236}">
                <a16:creationId xmlns:a16="http://schemas.microsoft.com/office/drawing/2014/main" id="{169DAE40-CD44-2E47-B9DC-215B3936C792}"/>
              </a:ext>
            </a:extLst>
          </p:cNvPr>
          <p:cNvSpPr>
            <a:spLocks noGrp="1"/>
          </p:cNvSpPr>
          <p:nvPr>
            <p:ph type="body" idx="1"/>
          </p:nvPr>
        </p:nvSpPr>
        <p:spPr/>
        <p:txBody>
          <a:bodyPr/>
          <a:lstStyle/>
          <a:p>
            <a:endParaRPr lang="en-US" dirty="0"/>
          </a:p>
        </p:txBody>
      </p:sp>
      <p:pic>
        <p:nvPicPr>
          <p:cNvPr id="4" name="Picture 3">
            <a:extLst>
              <a:ext uri="{FF2B5EF4-FFF2-40B4-BE49-F238E27FC236}">
                <a16:creationId xmlns:a16="http://schemas.microsoft.com/office/drawing/2014/main" id="{E751A8D3-C424-1142-93DE-3AB01747941B}"/>
              </a:ext>
            </a:extLst>
          </p:cNvPr>
          <p:cNvPicPr>
            <a:picLocks noChangeAspect="1"/>
          </p:cNvPicPr>
          <p:nvPr/>
        </p:nvPicPr>
        <p:blipFill rotWithShape="1">
          <a:blip r:embed="rId2"/>
          <a:srcRect r="5093"/>
          <a:stretch/>
        </p:blipFill>
        <p:spPr>
          <a:xfrm>
            <a:off x="2536478" y="1140191"/>
            <a:ext cx="6822675" cy="4768095"/>
          </a:xfrm>
          <a:prstGeom prst="rect">
            <a:avLst/>
          </a:prstGeom>
        </p:spPr>
      </p:pic>
      <p:sp>
        <p:nvSpPr>
          <p:cNvPr id="7" name="Right Brace 6">
            <a:extLst>
              <a:ext uri="{FF2B5EF4-FFF2-40B4-BE49-F238E27FC236}">
                <a16:creationId xmlns:a16="http://schemas.microsoft.com/office/drawing/2014/main" id="{4FEA53CD-E774-C747-A747-AF71B4ADCCBC}"/>
              </a:ext>
            </a:extLst>
          </p:cNvPr>
          <p:cNvSpPr/>
          <p:nvPr/>
        </p:nvSpPr>
        <p:spPr>
          <a:xfrm>
            <a:off x="8740587" y="3213847"/>
            <a:ext cx="334332" cy="599319"/>
          </a:xfrm>
          <a:prstGeom prst="rightBrace">
            <a:avLst>
              <a:gd name="adj1" fmla="val 34803"/>
              <a:gd name="adj2" fmla="val 50953"/>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12A310A9-DB68-594E-9927-D7BB02846EBA}"/>
              </a:ext>
            </a:extLst>
          </p:cNvPr>
          <p:cNvSpPr txBox="1"/>
          <p:nvPr/>
        </p:nvSpPr>
        <p:spPr>
          <a:xfrm>
            <a:off x="9074919" y="2921891"/>
            <a:ext cx="2938625" cy="1200329"/>
          </a:xfrm>
          <a:prstGeom prst="rect">
            <a:avLst/>
          </a:prstGeom>
          <a:noFill/>
        </p:spPr>
        <p:txBody>
          <a:bodyPr wrap="none" rtlCol="0">
            <a:spAutoFit/>
          </a:bodyPr>
          <a:lstStyle/>
          <a:p>
            <a:r>
              <a:rPr lang="en-US" sz="2400" dirty="0">
                <a:solidFill>
                  <a:srgbClr val="FF0000"/>
                </a:solidFill>
              </a:rPr>
              <a:t>Parallel Lines:</a:t>
            </a:r>
          </a:p>
          <a:p>
            <a:r>
              <a:rPr lang="en-US" sz="2400" dirty="0">
                <a:solidFill>
                  <a:srgbClr val="FF0000"/>
                </a:solidFill>
              </a:rPr>
              <a:t>Disparities Remain</a:t>
            </a:r>
          </a:p>
          <a:p>
            <a:r>
              <a:rPr lang="en-US" sz="2400" dirty="0">
                <a:solidFill>
                  <a:srgbClr val="FF0000"/>
                </a:solidFill>
              </a:rPr>
              <a:t>Constant Over Time</a:t>
            </a:r>
          </a:p>
        </p:txBody>
      </p:sp>
    </p:spTree>
    <p:extLst>
      <p:ext uri="{BB962C8B-B14F-4D97-AF65-F5344CB8AC3E}">
        <p14:creationId xmlns:p14="http://schemas.microsoft.com/office/powerpoint/2010/main" val="163746101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A70519-48A5-9043-A177-99F36CB45964}"/>
              </a:ext>
            </a:extLst>
          </p:cNvPr>
          <p:cNvSpPr>
            <a:spLocks noGrp="1"/>
          </p:cNvSpPr>
          <p:nvPr>
            <p:ph type="title"/>
          </p:nvPr>
        </p:nvSpPr>
        <p:spPr/>
        <p:txBody>
          <a:bodyPr/>
          <a:lstStyle/>
          <a:p>
            <a:r>
              <a:rPr lang="en-US" dirty="0"/>
              <a:t>Equality of Predictions vs Underlying Disparities</a:t>
            </a:r>
          </a:p>
        </p:txBody>
      </p:sp>
      <p:sp>
        <p:nvSpPr>
          <p:cNvPr id="6" name="Text Placeholder 5">
            <a:extLst>
              <a:ext uri="{FF2B5EF4-FFF2-40B4-BE49-F238E27FC236}">
                <a16:creationId xmlns:a16="http://schemas.microsoft.com/office/drawing/2014/main" id="{6C2FF91A-73DB-A446-94DE-90616198D0D2}"/>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EE1A7F39-118C-1641-B203-DB4F035F48A3}"/>
              </a:ext>
            </a:extLst>
          </p:cNvPr>
          <p:cNvPicPr>
            <a:picLocks noChangeAspect="1"/>
          </p:cNvPicPr>
          <p:nvPr/>
        </p:nvPicPr>
        <p:blipFill rotWithShape="1">
          <a:blip r:embed="rId2"/>
          <a:srcRect r="1293"/>
          <a:stretch/>
        </p:blipFill>
        <p:spPr>
          <a:xfrm>
            <a:off x="2091888" y="1173563"/>
            <a:ext cx="7259377" cy="4911268"/>
          </a:xfrm>
          <a:prstGeom prst="rect">
            <a:avLst/>
          </a:prstGeom>
        </p:spPr>
      </p:pic>
      <p:sp>
        <p:nvSpPr>
          <p:cNvPr id="7" name="TextBox 6">
            <a:extLst>
              <a:ext uri="{FF2B5EF4-FFF2-40B4-BE49-F238E27FC236}">
                <a16:creationId xmlns:a16="http://schemas.microsoft.com/office/drawing/2014/main" id="{6E9DC26A-4B53-EA44-91FA-BA0FDF6ED0A0}"/>
              </a:ext>
            </a:extLst>
          </p:cNvPr>
          <p:cNvSpPr txBox="1"/>
          <p:nvPr/>
        </p:nvSpPr>
        <p:spPr>
          <a:xfrm>
            <a:off x="9094470" y="2828835"/>
            <a:ext cx="3028393" cy="1200329"/>
          </a:xfrm>
          <a:prstGeom prst="rect">
            <a:avLst/>
          </a:prstGeom>
          <a:noFill/>
        </p:spPr>
        <p:txBody>
          <a:bodyPr wrap="none" rtlCol="0">
            <a:spAutoFit/>
          </a:bodyPr>
          <a:lstStyle/>
          <a:p>
            <a:r>
              <a:rPr lang="en-US" sz="2400" dirty="0">
                <a:solidFill>
                  <a:srgbClr val="FF0000"/>
                </a:solidFill>
              </a:rPr>
              <a:t>Converging Lines:</a:t>
            </a:r>
          </a:p>
          <a:p>
            <a:r>
              <a:rPr lang="en-US" sz="2400" dirty="0">
                <a:solidFill>
                  <a:srgbClr val="FF0000"/>
                </a:solidFill>
              </a:rPr>
              <a:t>Disparities Decrease</a:t>
            </a:r>
          </a:p>
          <a:p>
            <a:r>
              <a:rPr lang="en-US" sz="2400" dirty="0">
                <a:solidFill>
                  <a:srgbClr val="FF0000"/>
                </a:solidFill>
              </a:rPr>
              <a:t>Over Time</a:t>
            </a:r>
          </a:p>
        </p:txBody>
      </p:sp>
      <p:cxnSp>
        <p:nvCxnSpPr>
          <p:cNvPr id="9" name="Straight Connector 8">
            <a:extLst>
              <a:ext uri="{FF2B5EF4-FFF2-40B4-BE49-F238E27FC236}">
                <a16:creationId xmlns:a16="http://schemas.microsoft.com/office/drawing/2014/main" id="{1D67A756-235A-B747-A4EB-C44DD6D14D98}"/>
              </a:ext>
            </a:extLst>
          </p:cNvPr>
          <p:cNvCxnSpPr/>
          <p:nvPr/>
        </p:nvCxnSpPr>
        <p:spPr>
          <a:xfrm flipV="1">
            <a:off x="8431306" y="3429000"/>
            <a:ext cx="663164" cy="38523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39546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22F21-27CE-1645-952A-B978ECD75663}"/>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AE81B94F-803A-FC46-90FD-58206EE5A442}"/>
              </a:ext>
            </a:extLst>
          </p:cNvPr>
          <p:cNvSpPr>
            <a:spLocks noGrp="1"/>
          </p:cNvSpPr>
          <p:nvPr>
            <p:ph type="body" idx="1"/>
          </p:nvPr>
        </p:nvSpPr>
        <p:spPr/>
        <p:txBody>
          <a:bodyPr/>
          <a:lstStyle/>
          <a:p>
            <a:endParaRPr lang="en-US"/>
          </a:p>
        </p:txBody>
      </p:sp>
      <p:pic>
        <p:nvPicPr>
          <p:cNvPr id="10" name="Picture 9">
            <a:extLst>
              <a:ext uri="{FF2B5EF4-FFF2-40B4-BE49-F238E27FC236}">
                <a16:creationId xmlns:a16="http://schemas.microsoft.com/office/drawing/2014/main" id="{D34345D3-91E0-704D-AA84-958713E88CAB}"/>
              </a:ext>
            </a:extLst>
          </p:cNvPr>
          <p:cNvPicPr>
            <a:picLocks noChangeAspect="1"/>
          </p:cNvPicPr>
          <p:nvPr/>
        </p:nvPicPr>
        <p:blipFill>
          <a:blip r:embed="rId2"/>
          <a:stretch>
            <a:fillRect/>
          </a:stretch>
        </p:blipFill>
        <p:spPr>
          <a:xfrm>
            <a:off x="1543265" y="85344"/>
            <a:ext cx="8797720" cy="6370320"/>
          </a:xfrm>
          <a:prstGeom prst="rect">
            <a:avLst/>
          </a:prstGeom>
        </p:spPr>
      </p:pic>
      <p:cxnSp>
        <p:nvCxnSpPr>
          <p:cNvPr id="12" name="Straight Connector 11">
            <a:extLst>
              <a:ext uri="{FF2B5EF4-FFF2-40B4-BE49-F238E27FC236}">
                <a16:creationId xmlns:a16="http://schemas.microsoft.com/office/drawing/2014/main" id="{5FED73F4-7BC1-3742-91A1-10FAB3B87E09}"/>
              </a:ext>
            </a:extLst>
          </p:cNvPr>
          <p:cNvCxnSpPr/>
          <p:nvPr/>
        </p:nvCxnSpPr>
        <p:spPr>
          <a:xfrm>
            <a:off x="1914144" y="243840"/>
            <a:ext cx="6498336" cy="5388864"/>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a:extLst>
              <a:ext uri="{FF2B5EF4-FFF2-40B4-BE49-F238E27FC236}">
                <a16:creationId xmlns:a16="http://schemas.microsoft.com/office/drawing/2014/main" id="{230A5851-2DE0-8B4F-97BA-853F6FB0FF57}"/>
              </a:ext>
            </a:extLst>
          </p:cNvPr>
          <p:cNvCxnSpPr/>
          <p:nvPr/>
        </p:nvCxnSpPr>
        <p:spPr>
          <a:xfrm>
            <a:off x="3791712" y="4108704"/>
            <a:ext cx="841248" cy="1487424"/>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a:extLst>
              <a:ext uri="{FF2B5EF4-FFF2-40B4-BE49-F238E27FC236}">
                <a16:creationId xmlns:a16="http://schemas.microsoft.com/office/drawing/2014/main" id="{3C318E8E-6BF4-E549-9E73-CE4A5369284B}"/>
              </a:ext>
            </a:extLst>
          </p:cNvPr>
          <p:cNvCxnSpPr>
            <a:cxnSpLocks/>
          </p:cNvCxnSpPr>
          <p:nvPr/>
        </p:nvCxnSpPr>
        <p:spPr>
          <a:xfrm>
            <a:off x="3791712" y="2633472"/>
            <a:ext cx="3657600" cy="2999232"/>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9162506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9"/>
          <p:cNvSpPr txBox="1"/>
          <p:nvPr/>
        </p:nvSpPr>
        <p:spPr>
          <a:xfrm>
            <a:off x="457733" y="358733"/>
            <a:ext cx="11694000" cy="1018000"/>
          </a:xfrm>
          <a:prstGeom prst="rect">
            <a:avLst/>
          </a:prstGeom>
          <a:noFill/>
          <a:ln>
            <a:noFill/>
          </a:ln>
        </p:spPr>
        <p:txBody>
          <a:bodyPr spcFirstLastPara="1" wrap="square" lIns="121900" tIns="121900" rIns="121900" bIns="121900" anchor="t" anchorCtr="0">
            <a:noAutofit/>
          </a:bodyPr>
          <a:lstStyle/>
          <a:p>
            <a:pPr algn="ctr" defTabSz="1219170"/>
            <a:r>
              <a:rPr lang="en" sz="4267">
                <a:latin typeface="Calibri"/>
                <a:ea typeface="Calibri"/>
                <a:cs typeface="Calibri"/>
                <a:sym typeface="Calibri"/>
              </a:rPr>
              <a:t>Menu of Options</a:t>
            </a:r>
            <a:endParaRPr sz="4267">
              <a:latin typeface="Calibri"/>
              <a:ea typeface="Calibri"/>
              <a:cs typeface="Calibri"/>
              <a:sym typeface="Calibri"/>
            </a:endParaRPr>
          </a:p>
        </p:txBody>
      </p:sp>
      <p:sp>
        <p:nvSpPr>
          <p:cNvPr id="166" name="Google Shape;166;p19"/>
          <p:cNvSpPr/>
          <p:nvPr/>
        </p:nvSpPr>
        <p:spPr>
          <a:xfrm>
            <a:off x="3383700"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67" name="Google Shape;167;p19"/>
          <p:cNvSpPr/>
          <p:nvPr/>
        </p:nvSpPr>
        <p:spPr>
          <a:xfrm>
            <a:off x="7362333"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68" name="Google Shape;168;p19"/>
          <p:cNvSpPr/>
          <p:nvPr/>
        </p:nvSpPr>
        <p:spPr>
          <a:xfrm>
            <a:off x="3383700" y="48893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69" name="Google Shape;169;p19"/>
          <p:cNvSpPr/>
          <p:nvPr/>
        </p:nvSpPr>
        <p:spPr>
          <a:xfrm>
            <a:off x="7362333" y="48893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70" name="Google Shape;170;p19"/>
          <p:cNvSpPr txBox="1"/>
          <p:nvPr/>
        </p:nvSpPr>
        <p:spPr>
          <a:xfrm>
            <a:off x="3701900"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Current Scale</a:t>
            </a:r>
            <a:endParaRPr sz="3200">
              <a:latin typeface="Calibri"/>
              <a:ea typeface="Calibri"/>
              <a:cs typeface="Calibri"/>
              <a:sym typeface="Calibri"/>
            </a:endParaRPr>
          </a:p>
        </p:txBody>
      </p:sp>
      <p:sp>
        <p:nvSpPr>
          <p:cNvPr id="171" name="Google Shape;171;p19"/>
          <p:cNvSpPr txBox="1"/>
          <p:nvPr/>
        </p:nvSpPr>
        <p:spPr>
          <a:xfrm>
            <a:off x="7680533"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Expanded Scale</a:t>
            </a:r>
            <a:endParaRPr sz="3200">
              <a:latin typeface="Calibri"/>
              <a:ea typeface="Calibri"/>
              <a:cs typeface="Calibri"/>
              <a:sym typeface="Calibri"/>
            </a:endParaRPr>
          </a:p>
        </p:txBody>
      </p:sp>
      <p:sp>
        <p:nvSpPr>
          <p:cNvPr id="172" name="Google Shape;172;p19"/>
          <p:cNvSpPr txBox="1"/>
          <p:nvPr/>
        </p:nvSpPr>
        <p:spPr>
          <a:xfrm>
            <a:off x="965733" y="35549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Equalize</a:t>
            </a:r>
            <a:endParaRPr sz="3200">
              <a:latin typeface="Calibri"/>
              <a:ea typeface="Calibri"/>
              <a:cs typeface="Calibri"/>
              <a:sym typeface="Calibri"/>
            </a:endParaRPr>
          </a:p>
          <a:p>
            <a:pPr algn="ctr" defTabSz="1219170"/>
            <a:r>
              <a:rPr lang="en" sz="3200">
                <a:latin typeface="Calibri"/>
                <a:ea typeface="Calibri"/>
                <a:cs typeface="Calibri"/>
                <a:sym typeface="Calibri"/>
              </a:rPr>
              <a:t>Recall</a:t>
            </a:r>
            <a:endParaRPr sz="3200">
              <a:latin typeface="Calibri"/>
              <a:ea typeface="Calibri"/>
              <a:cs typeface="Calibri"/>
              <a:sym typeface="Calibri"/>
            </a:endParaRPr>
          </a:p>
        </p:txBody>
      </p:sp>
      <p:sp>
        <p:nvSpPr>
          <p:cNvPr id="173" name="Google Shape;173;p19"/>
          <p:cNvSpPr txBox="1"/>
          <p:nvPr/>
        </p:nvSpPr>
        <p:spPr>
          <a:xfrm>
            <a:off x="965733" y="48893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Reduce</a:t>
            </a:r>
            <a:endParaRPr sz="3200">
              <a:latin typeface="Calibri"/>
              <a:ea typeface="Calibri"/>
              <a:cs typeface="Calibri"/>
              <a:sym typeface="Calibri"/>
            </a:endParaRPr>
          </a:p>
          <a:p>
            <a:pPr algn="ctr" defTabSz="1219170"/>
            <a:r>
              <a:rPr lang="en" sz="3200">
                <a:latin typeface="Calibri"/>
                <a:ea typeface="Calibri"/>
                <a:cs typeface="Calibri"/>
                <a:sym typeface="Calibri"/>
              </a:rPr>
              <a:t>Disparities</a:t>
            </a:r>
            <a:endParaRPr sz="3200">
              <a:latin typeface="Calibri"/>
              <a:ea typeface="Calibri"/>
              <a:cs typeface="Calibri"/>
              <a:sym typeface="Calibri"/>
            </a:endParaRPr>
          </a:p>
        </p:txBody>
      </p:sp>
      <p:sp>
        <p:nvSpPr>
          <p:cNvPr id="174" name="Google Shape;174;p19"/>
          <p:cNvSpPr/>
          <p:nvPr/>
        </p:nvSpPr>
        <p:spPr>
          <a:xfrm>
            <a:off x="3383700" y="22205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75" name="Google Shape;175;p19"/>
          <p:cNvSpPr txBox="1"/>
          <p:nvPr/>
        </p:nvSpPr>
        <p:spPr>
          <a:xfrm>
            <a:off x="965733" y="22205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No</a:t>
            </a:r>
            <a:endParaRPr sz="3200">
              <a:latin typeface="Calibri"/>
              <a:ea typeface="Calibri"/>
              <a:cs typeface="Calibri"/>
              <a:sym typeface="Calibri"/>
            </a:endParaRPr>
          </a:p>
          <a:p>
            <a:pPr algn="ctr" defTabSz="1219170"/>
            <a:r>
              <a:rPr lang="en" sz="3200">
                <a:latin typeface="Calibri"/>
                <a:ea typeface="Calibri"/>
                <a:cs typeface="Calibri"/>
                <a:sym typeface="Calibri"/>
              </a:rPr>
              <a:t>Constraint</a:t>
            </a:r>
            <a:endParaRPr sz="3200">
              <a:latin typeface="Calibri"/>
              <a:ea typeface="Calibri"/>
              <a:cs typeface="Calibri"/>
              <a:sym typeface="Calibri"/>
            </a:endParaRPr>
          </a:p>
        </p:txBody>
      </p:sp>
    </p:spTree>
    <p:extLst>
      <p:ext uri="{BB962C8B-B14F-4D97-AF65-F5344CB8AC3E}">
        <p14:creationId xmlns:p14="http://schemas.microsoft.com/office/powerpoint/2010/main" val="5727717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0"/>
          <p:cNvSpPr txBox="1"/>
          <p:nvPr/>
        </p:nvSpPr>
        <p:spPr>
          <a:xfrm>
            <a:off x="457733" y="358733"/>
            <a:ext cx="11694000" cy="1018000"/>
          </a:xfrm>
          <a:prstGeom prst="rect">
            <a:avLst/>
          </a:prstGeom>
          <a:noFill/>
          <a:ln>
            <a:noFill/>
          </a:ln>
        </p:spPr>
        <p:txBody>
          <a:bodyPr spcFirstLastPara="1" wrap="square" lIns="121900" tIns="121900" rIns="121900" bIns="121900" anchor="t" anchorCtr="0">
            <a:noAutofit/>
          </a:bodyPr>
          <a:lstStyle/>
          <a:p>
            <a:pPr algn="ctr" defTabSz="1219170"/>
            <a:r>
              <a:rPr lang="en" sz="4267">
                <a:latin typeface="Calibri"/>
                <a:ea typeface="Calibri"/>
                <a:cs typeface="Calibri"/>
                <a:sym typeface="Calibri"/>
              </a:rPr>
              <a:t>Menu of Options</a:t>
            </a:r>
            <a:endParaRPr sz="4267">
              <a:latin typeface="Calibri"/>
              <a:ea typeface="Calibri"/>
              <a:cs typeface="Calibri"/>
              <a:sym typeface="Calibri"/>
            </a:endParaRPr>
          </a:p>
        </p:txBody>
      </p:sp>
      <p:sp>
        <p:nvSpPr>
          <p:cNvPr id="181" name="Google Shape;181;p20"/>
          <p:cNvSpPr/>
          <p:nvPr/>
        </p:nvSpPr>
        <p:spPr>
          <a:xfrm>
            <a:off x="3383700"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82" name="Google Shape;182;p20"/>
          <p:cNvSpPr/>
          <p:nvPr/>
        </p:nvSpPr>
        <p:spPr>
          <a:xfrm>
            <a:off x="7362333"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83" name="Google Shape;183;p20"/>
          <p:cNvSpPr/>
          <p:nvPr/>
        </p:nvSpPr>
        <p:spPr>
          <a:xfrm>
            <a:off x="3383700" y="48893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84" name="Google Shape;184;p20"/>
          <p:cNvSpPr/>
          <p:nvPr/>
        </p:nvSpPr>
        <p:spPr>
          <a:xfrm>
            <a:off x="7362333" y="48893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85" name="Google Shape;185;p20"/>
          <p:cNvSpPr txBox="1"/>
          <p:nvPr/>
        </p:nvSpPr>
        <p:spPr>
          <a:xfrm>
            <a:off x="3701900"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Current Scale</a:t>
            </a:r>
            <a:endParaRPr sz="3200">
              <a:latin typeface="Calibri"/>
              <a:ea typeface="Calibri"/>
              <a:cs typeface="Calibri"/>
              <a:sym typeface="Calibri"/>
            </a:endParaRPr>
          </a:p>
        </p:txBody>
      </p:sp>
      <p:sp>
        <p:nvSpPr>
          <p:cNvPr id="186" name="Google Shape;186;p20"/>
          <p:cNvSpPr txBox="1"/>
          <p:nvPr/>
        </p:nvSpPr>
        <p:spPr>
          <a:xfrm>
            <a:off x="7680533"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Expanded Scale</a:t>
            </a:r>
            <a:endParaRPr sz="3200">
              <a:latin typeface="Calibri"/>
              <a:ea typeface="Calibri"/>
              <a:cs typeface="Calibri"/>
              <a:sym typeface="Calibri"/>
            </a:endParaRPr>
          </a:p>
        </p:txBody>
      </p:sp>
      <p:sp>
        <p:nvSpPr>
          <p:cNvPr id="187" name="Google Shape;187;p20"/>
          <p:cNvSpPr txBox="1"/>
          <p:nvPr/>
        </p:nvSpPr>
        <p:spPr>
          <a:xfrm>
            <a:off x="965733" y="35549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Equalize</a:t>
            </a:r>
            <a:endParaRPr sz="3200">
              <a:latin typeface="Calibri"/>
              <a:ea typeface="Calibri"/>
              <a:cs typeface="Calibri"/>
              <a:sym typeface="Calibri"/>
            </a:endParaRPr>
          </a:p>
          <a:p>
            <a:pPr algn="ctr" defTabSz="1219170"/>
            <a:r>
              <a:rPr lang="en" sz="3200">
                <a:latin typeface="Calibri"/>
                <a:ea typeface="Calibri"/>
                <a:cs typeface="Calibri"/>
                <a:sym typeface="Calibri"/>
              </a:rPr>
              <a:t>Recall</a:t>
            </a:r>
            <a:endParaRPr sz="3200">
              <a:latin typeface="Calibri"/>
              <a:ea typeface="Calibri"/>
              <a:cs typeface="Calibri"/>
              <a:sym typeface="Calibri"/>
            </a:endParaRPr>
          </a:p>
        </p:txBody>
      </p:sp>
      <p:sp>
        <p:nvSpPr>
          <p:cNvPr id="188" name="Google Shape;188;p20"/>
          <p:cNvSpPr txBox="1"/>
          <p:nvPr/>
        </p:nvSpPr>
        <p:spPr>
          <a:xfrm>
            <a:off x="965733" y="48893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Reduce</a:t>
            </a:r>
            <a:endParaRPr sz="3200">
              <a:latin typeface="Calibri"/>
              <a:ea typeface="Calibri"/>
              <a:cs typeface="Calibri"/>
              <a:sym typeface="Calibri"/>
            </a:endParaRPr>
          </a:p>
          <a:p>
            <a:pPr algn="ctr" defTabSz="1219170"/>
            <a:r>
              <a:rPr lang="en" sz="3200">
                <a:latin typeface="Calibri"/>
                <a:ea typeface="Calibri"/>
                <a:cs typeface="Calibri"/>
                <a:sym typeface="Calibri"/>
              </a:rPr>
              <a:t>Disparities</a:t>
            </a:r>
            <a:endParaRPr sz="3200">
              <a:latin typeface="Calibri"/>
              <a:ea typeface="Calibri"/>
              <a:cs typeface="Calibri"/>
              <a:sym typeface="Calibri"/>
            </a:endParaRPr>
          </a:p>
        </p:txBody>
      </p:sp>
      <p:sp>
        <p:nvSpPr>
          <p:cNvPr id="189" name="Google Shape;189;p20"/>
          <p:cNvSpPr/>
          <p:nvPr/>
        </p:nvSpPr>
        <p:spPr>
          <a:xfrm>
            <a:off x="3383700" y="2220567"/>
            <a:ext cx="3791200" cy="11312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r>
              <a:rPr lang="en" sz="2667">
                <a:solidFill>
                  <a:srgbClr val="FFFFFF"/>
                </a:solidFill>
              </a:rPr>
              <a:t>INITIAL</a:t>
            </a:r>
            <a:endParaRPr sz="2667">
              <a:solidFill>
                <a:srgbClr val="FFFFFF"/>
              </a:solidFill>
            </a:endParaRPr>
          </a:p>
          <a:p>
            <a:pPr algn="ctr" defTabSz="1219170"/>
            <a:r>
              <a:rPr lang="en" sz="2667">
                <a:solidFill>
                  <a:srgbClr val="FFFFFF"/>
                </a:solidFill>
              </a:rPr>
              <a:t>MODEL</a:t>
            </a:r>
            <a:endParaRPr sz="2667">
              <a:solidFill>
                <a:srgbClr val="FFFFFF"/>
              </a:solidFill>
            </a:endParaRPr>
          </a:p>
        </p:txBody>
      </p:sp>
      <p:sp>
        <p:nvSpPr>
          <p:cNvPr id="190" name="Google Shape;190;p20"/>
          <p:cNvSpPr txBox="1"/>
          <p:nvPr/>
        </p:nvSpPr>
        <p:spPr>
          <a:xfrm>
            <a:off x="965733" y="22205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solidFill>
                  <a:srgbClr val="4F81BD"/>
                </a:solidFill>
                <a:latin typeface="Calibri"/>
                <a:ea typeface="Calibri"/>
                <a:cs typeface="Calibri"/>
                <a:sym typeface="Calibri"/>
              </a:rPr>
              <a:t>No</a:t>
            </a:r>
            <a:endParaRPr sz="3200">
              <a:solidFill>
                <a:srgbClr val="4F81BD"/>
              </a:solidFill>
              <a:latin typeface="Calibri"/>
              <a:ea typeface="Calibri"/>
              <a:cs typeface="Calibri"/>
              <a:sym typeface="Calibri"/>
            </a:endParaRPr>
          </a:p>
          <a:p>
            <a:pPr algn="ctr" defTabSz="1219170"/>
            <a:r>
              <a:rPr lang="en" sz="3200">
                <a:solidFill>
                  <a:srgbClr val="4F81BD"/>
                </a:solidFill>
                <a:latin typeface="Calibri"/>
                <a:ea typeface="Calibri"/>
                <a:cs typeface="Calibri"/>
                <a:sym typeface="Calibri"/>
              </a:rPr>
              <a:t>Constraint</a:t>
            </a:r>
            <a:endParaRPr sz="3200">
              <a:solidFill>
                <a:srgbClr val="4F81BD"/>
              </a:solidFill>
              <a:latin typeface="Calibri"/>
              <a:ea typeface="Calibri"/>
              <a:cs typeface="Calibri"/>
              <a:sym typeface="Calibri"/>
            </a:endParaRPr>
          </a:p>
        </p:txBody>
      </p:sp>
    </p:spTree>
    <p:extLst>
      <p:ext uri="{BB962C8B-B14F-4D97-AF65-F5344CB8AC3E}">
        <p14:creationId xmlns:p14="http://schemas.microsoft.com/office/powerpoint/2010/main" val="21152755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p:nvPr/>
        </p:nvSpPr>
        <p:spPr>
          <a:xfrm>
            <a:off x="457733" y="358733"/>
            <a:ext cx="11694000" cy="1018000"/>
          </a:xfrm>
          <a:prstGeom prst="rect">
            <a:avLst/>
          </a:prstGeom>
          <a:noFill/>
          <a:ln>
            <a:noFill/>
          </a:ln>
        </p:spPr>
        <p:txBody>
          <a:bodyPr spcFirstLastPara="1" wrap="square" lIns="121900" tIns="121900" rIns="121900" bIns="121900" anchor="t" anchorCtr="0">
            <a:noAutofit/>
          </a:bodyPr>
          <a:lstStyle/>
          <a:p>
            <a:pPr algn="ctr" defTabSz="1219170"/>
            <a:r>
              <a:rPr lang="en" sz="4267">
                <a:latin typeface="Calibri"/>
                <a:ea typeface="Calibri"/>
                <a:cs typeface="Calibri"/>
                <a:sym typeface="Calibri"/>
              </a:rPr>
              <a:t>Menu of Options</a:t>
            </a:r>
            <a:endParaRPr sz="4267">
              <a:latin typeface="Calibri"/>
              <a:ea typeface="Calibri"/>
              <a:cs typeface="Calibri"/>
              <a:sym typeface="Calibri"/>
            </a:endParaRPr>
          </a:p>
        </p:txBody>
      </p:sp>
      <p:sp>
        <p:nvSpPr>
          <p:cNvPr id="196" name="Google Shape;196;p21"/>
          <p:cNvSpPr/>
          <p:nvPr/>
        </p:nvSpPr>
        <p:spPr>
          <a:xfrm>
            <a:off x="3383700"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97" name="Google Shape;197;p21"/>
          <p:cNvSpPr/>
          <p:nvPr/>
        </p:nvSpPr>
        <p:spPr>
          <a:xfrm>
            <a:off x="7362333"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198" name="Google Shape;198;p21"/>
          <p:cNvSpPr/>
          <p:nvPr/>
        </p:nvSpPr>
        <p:spPr>
          <a:xfrm>
            <a:off x="3383700" y="3554967"/>
            <a:ext cx="3791200" cy="24656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r>
              <a:rPr lang="en" sz="2667">
                <a:solidFill>
                  <a:srgbClr val="FFFFFF"/>
                </a:solidFill>
              </a:rPr>
              <a:t>EXPLICIT</a:t>
            </a:r>
            <a:endParaRPr sz="2667">
              <a:solidFill>
                <a:srgbClr val="FFFFFF"/>
              </a:solidFill>
            </a:endParaRPr>
          </a:p>
          <a:p>
            <a:pPr algn="ctr" defTabSz="1219170"/>
            <a:r>
              <a:rPr lang="en" sz="2667">
                <a:solidFill>
                  <a:srgbClr val="FFFFFF"/>
                </a:solidFill>
              </a:rPr>
              <a:t>EQUITY / EFFICIENCY</a:t>
            </a:r>
            <a:endParaRPr sz="2667">
              <a:solidFill>
                <a:srgbClr val="FFFFFF"/>
              </a:solidFill>
            </a:endParaRPr>
          </a:p>
          <a:p>
            <a:pPr algn="ctr" defTabSz="1219170"/>
            <a:r>
              <a:rPr lang="en" sz="2667">
                <a:solidFill>
                  <a:srgbClr val="FFFFFF"/>
                </a:solidFill>
              </a:rPr>
              <a:t>TRADE-OFF</a:t>
            </a:r>
            <a:endParaRPr sz="2667">
              <a:solidFill>
                <a:srgbClr val="FFFFFF"/>
              </a:solidFill>
            </a:endParaRPr>
          </a:p>
        </p:txBody>
      </p:sp>
      <p:sp>
        <p:nvSpPr>
          <p:cNvPr id="199" name="Google Shape;199;p21"/>
          <p:cNvSpPr/>
          <p:nvPr/>
        </p:nvSpPr>
        <p:spPr>
          <a:xfrm>
            <a:off x="7362333" y="3554967"/>
            <a:ext cx="3791200" cy="24656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r>
              <a:rPr lang="en" sz="2667">
                <a:solidFill>
                  <a:srgbClr val="FFFFFF"/>
                </a:solidFill>
              </a:rPr>
              <a:t>“COST OF</a:t>
            </a:r>
            <a:endParaRPr sz="2667">
              <a:solidFill>
                <a:srgbClr val="FFFFFF"/>
              </a:solidFill>
            </a:endParaRPr>
          </a:p>
          <a:p>
            <a:pPr algn="ctr" defTabSz="1219170"/>
            <a:r>
              <a:rPr lang="en" sz="2667">
                <a:solidFill>
                  <a:srgbClr val="FFFFFF"/>
                </a:solidFill>
              </a:rPr>
              <a:t>EQUITY”</a:t>
            </a:r>
            <a:endParaRPr sz="2667">
              <a:solidFill>
                <a:srgbClr val="FFFFFF"/>
              </a:solidFill>
            </a:endParaRPr>
          </a:p>
        </p:txBody>
      </p:sp>
      <p:sp>
        <p:nvSpPr>
          <p:cNvPr id="200" name="Google Shape;200;p21"/>
          <p:cNvSpPr txBox="1"/>
          <p:nvPr/>
        </p:nvSpPr>
        <p:spPr>
          <a:xfrm>
            <a:off x="3701900"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solidFill>
                  <a:srgbClr val="4F81BD"/>
                </a:solidFill>
                <a:latin typeface="Calibri"/>
                <a:ea typeface="Calibri"/>
                <a:cs typeface="Calibri"/>
                <a:sym typeface="Calibri"/>
              </a:rPr>
              <a:t>Current Scale</a:t>
            </a:r>
            <a:endParaRPr sz="3200">
              <a:solidFill>
                <a:srgbClr val="4F81BD"/>
              </a:solidFill>
              <a:latin typeface="Calibri"/>
              <a:ea typeface="Calibri"/>
              <a:cs typeface="Calibri"/>
              <a:sym typeface="Calibri"/>
            </a:endParaRPr>
          </a:p>
        </p:txBody>
      </p:sp>
      <p:sp>
        <p:nvSpPr>
          <p:cNvPr id="201" name="Google Shape;201;p21"/>
          <p:cNvSpPr txBox="1"/>
          <p:nvPr/>
        </p:nvSpPr>
        <p:spPr>
          <a:xfrm>
            <a:off x="7680533"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solidFill>
                  <a:srgbClr val="8064A2"/>
                </a:solidFill>
                <a:latin typeface="Calibri"/>
                <a:ea typeface="Calibri"/>
                <a:cs typeface="Calibri"/>
                <a:sym typeface="Calibri"/>
              </a:rPr>
              <a:t>Expanded Scale</a:t>
            </a:r>
            <a:endParaRPr sz="3200">
              <a:solidFill>
                <a:srgbClr val="8064A2"/>
              </a:solidFill>
              <a:latin typeface="Calibri"/>
              <a:ea typeface="Calibri"/>
              <a:cs typeface="Calibri"/>
              <a:sym typeface="Calibri"/>
            </a:endParaRPr>
          </a:p>
        </p:txBody>
      </p:sp>
      <p:sp>
        <p:nvSpPr>
          <p:cNvPr id="202" name="Google Shape;202;p21"/>
          <p:cNvSpPr txBox="1"/>
          <p:nvPr/>
        </p:nvSpPr>
        <p:spPr>
          <a:xfrm>
            <a:off x="965733" y="35549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Equalize</a:t>
            </a:r>
            <a:endParaRPr sz="3200">
              <a:latin typeface="Calibri"/>
              <a:ea typeface="Calibri"/>
              <a:cs typeface="Calibri"/>
              <a:sym typeface="Calibri"/>
            </a:endParaRPr>
          </a:p>
          <a:p>
            <a:pPr algn="ctr" defTabSz="1219170"/>
            <a:r>
              <a:rPr lang="en" sz="3200">
                <a:latin typeface="Calibri"/>
                <a:ea typeface="Calibri"/>
                <a:cs typeface="Calibri"/>
                <a:sym typeface="Calibri"/>
              </a:rPr>
              <a:t>Recall</a:t>
            </a:r>
            <a:endParaRPr sz="3200">
              <a:latin typeface="Calibri"/>
              <a:ea typeface="Calibri"/>
              <a:cs typeface="Calibri"/>
              <a:sym typeface="Calibri"/>
            </a:endParaRPr>
          </a:p>
        </p:txBody>
      </p:sp>
      <p:sp>
        <p:nvSpPr>
          <p:cNvPr id="203" name="Google Shape;203;p21"/>
          <p:cNvSpPr txBox="1"/>
          <p:nvPr/>
        </p:nvSpPr>
        <p:spPr>
          <a:xfrm>
            <a:off x="965733" y="48893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Reduce</a:t>
            </a:r>
            <a:endParaRPr sz="3200">
              <a:latin typeface="Calibri"/>
              <a:ea typeface="Calibri"/>
              <a:cs typeface="Calibri"/>
              <a:sym typeface="Calibri"/>
            </a:endParaRPr>
          </a:p>
          <a:p>
            <a:pPr algn="ctr" defTabSz="1219170"/>
            <a:r>
              <a:rPr lang="en" sz="3200">
                <a:latin typeface="Calibri"/>
                <a:ea typeface="Calibri"/>
                <a:cs typeface="Calibri"/>
                <a:sym typeface="Calibri"/>
              </a:rPr>
              <a:t>Disparities</a:t>
            </a:r>
            <a:endParaRPr sz="3200">
              <a:latin typeface="Calibri"/>
              <a:ea typeface="Calibri"/>
              <a:cs typeface="Calibri"/>
              <a:sym typeface="Calibri"/>
            </a:endParaRPr>
          </a:p>
        </p:txBody>
      </p:sp>
      <p:sp>
        <p:nvSpPr>
          <p:cNvPr id="204" name="Google Shape;204;p21"/>
          <p:cNvSpPr/>
          <p:nvPr/>
        </p:nvSpPr>
        <p:spPr>
          <a:xfrm>
            <a:off x="3383700" y="22205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205" name="Google Shape;205;p21"/>
          <p:cNvSpPr txBox="1"/>
          <p:nvPr/>
        </p:nvSpPr>
        <p:spPr>
          <a:xfrm>
            <a:off x="965733" y="22205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No</a:t>
            </a:r>
            <a:endParaRPr sz="3200">
              <a:latin typeface="Calibri"/>
              <a:ea typeface="Calibri"/>
              <a:cs typeface="Calibri"/>
              <a:sym typeface="Calibri"/>
            </a:endParaRPr>
          </a:p>
          <a:p>
            <a:pPr algn="ctr" defTabSz="1219170"/>
            <a:r>
              <a:rPr lang="en" sz="3200">
                <a:latin typeface="Calibri"/>
                <a:ea typeface="Calibri"/>
                <a:cs typeface="Calibri"/>
                <a:sym typeface="Calibri"/>
              </a:rPr>
              <a:t>Constraint</a:t>
            </a:r>
            <a:endParaRPr sz="3200">
              <a:latin typeface="Calibri"/>
              <a:ea typeface="Calibri"/>
              <a:cs typeface="Calibri"/>
              <a:sym typeface="Calibri"/>
            </a:endParaRPr>
          </a:p>
        </p:txBody>
      </p:sp>
    </p:spTree>
    <p:extLst>
      <p:ext uri="{BB962C8B-B14F-4D97-AF65-F5344CB8AC3E}">
        <p14:creationId xmlns:p14="http://schemas.microsoft.com/office/powerpoint/2010/main" val="211094916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2"/>
          <p:cNvSpPr txBox="1"/>
          <p:nvPr/>
        </p:nvSpPr>
        <p:spPr>
          <a:xfrm>
            <a:off x="457733" y="358733"/>
            <a:ext cx="11694000" cy="1018000"/>
          </a:xfrm>
          <a:prstGeom prst="rect">
            <a:avLst/>
          </a:prstGeom>
          <a:noFill/>
          <a:ln>
            <a:noFill/>
          </a:ln>
        </p:spPr>
        <p:txBody>
          <a:bodyPr spcFirstLastPara="1" wrap="square" lIns="121900" tIns="121900" rIns="121900" bIns="121900" anchor="t" anchorCtr="0">
            <a:noAutofit/>
          </a:bodyPr>
          <a:lstStyle/>
          <a:p>
            <a:pPr algn="ctr" defTabSz="1219170"/>
            <a:r>
              <a:rPr lang="en" sz="4267">
                <a:latin typeface="Calibri"/>
                <a:ea typeface="Calibri"/>
                <a:cs typeface="Calibri"/>
                <a:sym typeface="Calibri"/>
              </a:rPr>
              <a:t>Menu of Options</a:t>
            </a:r>
            <a:endParaRPr sz="4267">
              <a:latin typeface="Calibri"/>
              <a:ea typeface="Calibri"/>
              <a:cs typeface="Calibri"/>
              <a:sym typeface="Calibri"/>
            </a:endParaRPr>
          </a:p>
        </p:txBody>
      </p:sp>
      <p:sp>
        <p:nvSpPr>
          <p:cNvPr id="211" name="Google Shape;211;p22"/>
          <p:cNvSpPr/>
          <p:nvPr/>
        </p:nvSpPr>
        <p:spPr>
          <a:xfrm>
            <a:off x="3383700" y="35549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212" name="Google Shape;212;p22"/>
          <p:cNvSpPr/>
          <p:nvPr/>
        </p:nvSpPr>
        <p:spPr>
          <a:xfrm>
            <a:off x="3383733" y="3554967"/>
            <a:ext cx="7770000" cy="11312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r>
              <a:rPr lang="en" sz="2667">
                <a:solidFill>
                  <a:srgbClr val="FFFFFF"/>
                </a:solidFill>
              </a:rPr>
              <a:t>IMPROVE OUTCOMES AT SAME</a:t>
            </a:r>
            <a:endParaRPr sz="2667">
              <a:solidFill>
                <a:srgbClr val="FFFFFF"/>
              </a:solidFill>
            </a:endParaRPr>
          </a:p>
          <a:p>
            <a:pPr algn="ctr" defTabSz="1219170"/>
            <a:r>
              <a:rPr lang="en" sz="2667">
                <a:solidFill>
                  <a:srgbClr val="FFFFFF"/>
                </a:solidFill>
              </a:rPr>
              <a:t>RATE ACROSS GROUPS</a:t>
            </a:r>
            <a:endParaRPr sz="2667">
              <a:solidFill>
                <a:srgbClr val="FFFFFF"/>
              </a:solidFill>
            </a:endParaRPr>
          </a:p>
        </p:txBody>
      </p:sp>
      <p:sp>
        <p:nvSpPr>
          <p:cNvPr id="213" name="Google Shape;213;p22"/>
          <p:cNvSpPr/>
          <p:nvPr/>
        </p:nvSpPr>
        <p:spPr>
          <a:xfrm>
            <a:off x="3383700" y="48893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214" name="Google Shape;214;p22"/>
          <p:cNvSpPr/>
          <p:nvPr/>
        </p:nvSpPr>
        <p:spPr>
          <a:xfrm>
            <a:off x="3383533" y="4889367"/>
            <a:ext cx="7770000" cy="1131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r>
              <a:rPr lang="en" sz="2667">
                <a:solidFill>
                  <a:srgbClr val="FFFFFF"/>
                </a:solidFill>
              </a:rPr>
              <a:t>IMPROVE OUTCOMES FASTER FOR GROUPS</a:t>
            </a:r>
            <a:endParaRPr sz="2667">
              <a:solidFill>
                <a:srgbClr val="FFFFFF"/>
              </a:solidFill>
            </a:endParaRPr>
          </a:p>
          <a:p>
            <a:pPr algn="ctr" defTabSz="1219170"/>
            <a:r>
              <a:rPr lang="en" sz="2667">
                <a:solidFill>
                  <a:srgbClr val="FFFFFF"/>
                </a:solidFill>
              </a:rPr>
              <a:t>WITH HIGHER INCARCERATION RATES</a:t>
            </a:r>
            <a:endParaRPr sz="2667">
              <a:solidFill>
                <a:srgbClr val="FFFFFF"/>
              </a:solidFill>
            </a:endParaRPr>
          </a:p>
        </p:txBody>
      </p:sp>
      <p:sp>
        <p:nvSpPr>
          <p:cNvPr id="215" name="Google Shape;215;p22"/>
          <p:cNvSpPr txBox="1"/>
          <p:nvPr/>
        </p:nvSpPr>
        <p:spPr>
          <a:xfrm>
            <a:off x="3701900"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Current Scale</a:t>
            </a:r>
            <a:endParaRPr sz="3200">
              <a:latin typeface="Calibri"/>
              <a:ea typeface="Calibri"/>
              <a:cs typeface="Calibri"/>
              <a:sym typeface="Calibri"/>
            </a:endParaRPr>
          </a:p>
        </p:txBody>
      </p:sp>
      <p:sp>
        <p:nvSpPr>
          <p:cNvPr id="216" name="Google Shape;216;p22"/>
          <p:cNvSpPr txBox="1"/>
          <p:nvPr/>
        </p:nvSpPr>
        <p:spPr>
          <a:xfrm>
            <a:off x="7680533" y="1493767"/>
            <a:ext cx="3154800" cy="537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Expanded Scale</a:t>
            </a:r>
            <a:endParaRPr sz="3200">
              <a:latin typeface="Calibri"/>
              <a:ea typeface="Calibri"/>
              <a:cs typeface="Calibri"/>
              <a:sym typeface="Calibri"/>
            </a:endParaRPr>
          </a:p>
        </p:txBody>
      </p:sp>
      <p:sp>
        <p:nvSpPr>
          <p:cNvPr id="217" name="Google Shape;217;p22"/>
          <p:cNvSpPr txBox="1"/>
          <p:nvPr/>
        </p:nvSpPr>
        <p:spPr>
          <a:xfrm>
            <a:off x="965733" y="35549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solidFill>
                  <a:srgbClr val="4F81BD"/>
                </a:solidFill>
                <a:latin typeface="Calibri"/>
                <a:ea typeface="Calibri"/>
                <a:cs typeface="Calibri"/>
                <a:sym typeface="Calibri"/>
              </a:rPr>
              <a:t>Equalize</a:t>
            </a:r>
            <a:endParaRPr sz="3200">
              <a:solidFill>
                <a:srgbClr val="4F81BD"/>
              </a:solidFill>
              <a:latin typeface="Calibri"/>
              <a:ea typeface="Calibri"/>
              <a:cs typeface="Calibri"/>
              <a:sym typeface="Calibri"/>
            </a:endParaRPr>
          </a:p>
          <a:p>
            <a:pPr algn="ctr" defTabSz="1219170"/>
            <a:r>
              <a:rPr lang="en" sz="3200">
                <a:solidFill>
                  <a:srgbClr val="4F81BD"/>
                </a:solidFill>
                <a:latin typeface="Calibri"/>
                <a:ea typeface="Calibri"/>
                <a:cs typeface="Calibri"/>
                <a:sym typeface="Calibri"/>
              </a:rPr>
              <a:t>Recall</a:t>
            </a:r>
            <a:endParaRPr sz="3200">
              <a:solidFill>
                <a:srgbClr val="4F81BD"/>
              </a:solidFill>
              <a:latin typeface="Calibri"/>
              <a:ea typeface="Calibri"/>
              <a:cs typeface="Calibri"/>
              <a:sym typeface="Calibri"/>
            </a:endParaRPr>
          </a:p>
        </p:txBody>
      </p:sp>
      <p:sp>
        <p:nvSpPr>
          <p:cNvPr id="218" name="Google Shape;218;p22"/>
          <p:cNvSpPr txBox="1"/>
          <p:nvPr/>
        </p:nvSpPr>
        <p:spPr>
          <a:xfrm>
            <a:off x="965733" y="48893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solidFill>
                  <a:srgbClr val="8064A2"/>
                </a:solidFill>
                <a:latin typeface="Calibri"/>
                <a:ea typeface="Calibri"/>
                <a:cs typeface="Calibri"/>
                <a:sym typeface="Calibri"/>
              </a:rPr>
              <a:t>Reduce</a:t>
            </a:r>
            <a:endParaRPr sz="3200">
              <a:solidFill>
                <a:srgbClr val="8064A2"/>
              </a:solidFill>
              <a:latin typeface="Calibri"/>
              <a:ea typeface="Calibri"/>
              <a:cs typeface="Calibri"/>
              <a:sym typeface="Calibri"/>
            </a:endParaRPr>
          </a:p>
          <a:p>
            <a:pPr algn="ctr" defTabSz="1219170"/>
            <a:r>
              <a:rPr lang="en" sz="3200">
                <a:solidFill>
                  <a:srgbClr val="8064A2"/>
                </a:solidFill>
                <a:latin typeface="Calibri"/>
                <a:ea typeface="Calibri"/>
                <a:cs typeface="Calibri"/>
                <a:sym typeface="Calibri"/>
              </a:rPr>
              <a:t>Disparities</a:t>
            </a:r>
            <a:endParaRPr sz="3200">
              <a:solidFill>
                <a:srgbClr val="8064A2"/>
              </a:solidFill>
              <a:latin typeface="Calibri"/>
              <a:ea typeface="Calibri"/>
              <a:cs typeface="Calibri"/>
              <a:sym typeface="Calibri"/>
            </a:endParaRPr>
          </a:p>
        </p:txBody>
      </p:sp>
      <p:sp>
        <p:nvSpPr>
          <p:cNvPr id="219" name="Google Shape;219;p22"/>
          <p:cNvSpPr/>
          <p:nvPr/>
        </p:nvSpPr>
        <p:spPr>
          <a:xfrm>
            <a:off x="3383700" y="2220567"/>
            <a:ext cx="3791200" cy="1131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endParaRPr sz="1867"/>
          </a:p>
        </p:txBody>
      </p:sp>
      <p:sp>
        <p:nvSpPr>
          <p:cNvPr id="220" name="Google Shape;220;p22"/>
          <p:cNvSpPr txBox="1"/>
          <p:nvPr/>
        </p:nvSpPr>
        <p:spPr>
          <a:xfrm>
            <a:off x="965733" y="2220567"/>
            <a:ext cx="2418000" cy="1131200"/>
          </a:xfrm>
          <a:prstGeom prst="rect">
            <a:avLst/>
          </a:prstGeom>
          <a:noFill/>
          <a:ln>
            <a:noFill/>
          </a:ln>
        </p:spPr>
        <p:txBody>
          <a:bodyPr spcFirstLastPara="1" wrap="square" lIns="121900" tIns="121900" rIns="121900" bIns="121900" anchor="ctr" anchorCtr="0">
            <a:noAutofit/>
          </a:bodyPr>
          <a:lstStyle/>
          <a:p>
            <a:pPr algn="ctr" defTabSz="1219170"/>
            <a:r>
              <a:rPr lang="en" sz="3200">
                <a:latin typeface="Calibri"/>
                <a:ea typeface="Calibri"/>
                <a:cs typeface="Calibri"/>
                <a:sym typeface="Calibri"/>
              </a:rPr>
              <a:t>No</a:t>
            </a:r>
            <a:endParaRPr sz="3200">
              <a:latin typeface="Calibri"/>
              <a:ea typeface="Calibri"/>
              <a:cs typeface="Calibri"/>
              <a:sym typeface="Calibri"/>
            </a:endParaRPr>
          </a:p>
          <a:p>
            <a:pPr algn="ctr" defTabSz="1219170"/>
            <a:r>
              <a:rPr lang="en" sz="3200">
                <a:latin typeface="Calibri"/>
                <a:ea typeface="Calibri"/>
                <a:cs typeface="Calibri"/>
                <a:sym typeface="Calibri"/>
              </a:rPr>
              <a:t>Constraint</a:t>
            </a:r>
            <a:endParaRPr sz="3200">
              <a:latin typeface="Calibri"/>
              <a:ea typeface="Calibri"/>
              <a:cs typeface="Calibri"/>
              <a:sym typeface="Calibri"/>
            </a:endParaRPr>
          </a:p>
        </p:txBody>
      </p:sp>
    </p:spTree>
    <p:extLst>
      <p:ext uri="{BB962C8B-B14F-4D97-AF65-F5344CB8AC3E}">
        <p14:creationId xmlns:p14="http://schemas.microsoft.com/office/powerpoint/2010/main" val="39269359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23" title="Chart"/>
          <p:cNvPicPr preferRelativeResize="0"/>
          <p:nvPr/>
        </p:nvPicPr>
        <p:blipFill>
          <a:blip r:embed="rId3">
            <a:alphaModFix/>
          </a:blip>
          <a:stretch>
            <a:fillRect/>
          </a:stretch>
        </p:blipFill>
        <p:spPr>
          <a:xfrm>
            <a:off x="203200" y="203201"/>
            <a:ext cx="11785600" cy="5751244"/>
          </a:xfrm>
          <a:prstGeom prst="rect">
            <a:avLst/>
          </a:prstGeom>
          <a:noFill/>
          <a:ln>
            <a:noFill/>
          </a:ln>
        </p:spPr>
      </p:pic>
      <p:cxnSp>
        <p:nvCxnSpPr>
          <p:cNvPr id="226" name="Google Shape;226;p23"/>
          <p:cNvCxnSpPr/>
          <p:nvPr/>
        </p:nvCxnSpPr>
        <p:spPr>
          <a:xfrm>
            <a:off x="3817900" y="5755067"/>
            <a:ext cx="3407600" cy="0"/>
          </a:xfrm>
          <a:prstGeom prst="straightConnector1">
            <a:avLst/>
          </a:prstGeom>
          <a:noFill/>
          <a:ln w="19050" cap="flat" cmpd="sng">
            <a:solidFill>
              <a:srgbClr val="000000"/>
            </a:solidFill>
            <a:prstDash val="solid"/>
            <a:round/>
            <a:headEnd type="none" w="med" len="med"/>
            <a:tailEnd type="none" w="med" len="med"/>
          </a:ln>
        </p:spPr>
      </p:cxnSp>
      <p:sp>
        <p:nvSpPr>
          <p:cNvPr id="227" name="Google Shape;227;p23"/>
          <p:cNvSpPr txBox="1"/>
          <p:nvPr/>
        </p:nvSpPr>
        <p:spPr>
          <a:xfrm>
            <a:off x="4404700" y="5755067"/>
            <a:ext cx="2234000" cy="630000"/>
          </a:xfrm>
          <a:prstGeom prst="rect">
            <a:avLst/>
          </a:prstGeom>
          <a:noFill/>
          <a:ln>
            <a:noFill/>
          </a:ln>
        </p:spPr>
        <p:txBody>
          <a:bodyPr spcFirstLastPara="1" wrap="square" lIns="121900" tIns="121900" rIns="121900" bIns="121900" anchor="t" anchorCtr="0">
            <a:noAutofit/>
          </a:bodyPr>
          <a:lstStyle/>
          <a:p>
            <a:pPr algn="ctr" defTabSz="1219170"/>
            <a:r>
              <a:rPr lang="en" sz="2400">
                <a:latin typeface="Calibri"/>
                <a:ea typeface="Calibri"/>
                <a:cs typeface="Calibri"/>
                <a:sym typeface="Calibri"/>
              </a:rPr>
              <a:t>Expanded Scale</a:t>
            </a:r>
            <a:endParaRPr sz="2400">
              <a:latin typeface="Calibri"/>
              <a:ea typeface="Calibri"/>
              <a:cs typeface="Calibri"/>
              <a:sym typeface="Calibri"/>
            </a:endParaRPr>
          </a:p>
        </p:txBody>
      </p:sp>
      <p:cxnSp>
        <p:nvCxnSpPr>
          <p:cNvPr id="228" name="Google Shape;228;p23"/>
          <p:cNvCxnSpPr/>
          <p:nvPr/>
        </p:nvCxnSpPr>
        <p:spPr>
          <a:xfrm>
            <a:off x="7855733" y="5755067"/>
            <a:ext cx="3407600" cy="0"/>
          </a:xfrm>
          <a:prstGeom prst="straightConnector1">
            <a:avLst/>
          </a:prstGeom>
          <a:noFill/>
          <a:ln w="19050" cap="flat" cmpd="sng">
            <a:solidFill>
              <a:srgbClr val="000000"/>
            </a:solidFill>
            <a:prstDash val="solid"/>
            <a:round/>
            <a:headEnd type="none" w="med" len="med"/>
            <a:tailEnd type="none" w="med" len="med"/>
          </a:ln>
        </p:spPr>
      </p:cxnSp>
      <p:sp>
        <p:nvSpPr>
          <p:cNvPr id="229" name="Google Shape;229;p23"/>
          <p:cNvSpPr txBox="1"/>
          <p:nvPr/>
        </p:nvSpPr>
        <p:spPr>
          <a:xfrm>
            <a:off x="8442533" y="5755067"/>
            <a:ext cx="2234000" cy="630000"/>
          </a:xfrm>
          <a:prstGeom prst="rect">
            <a:avLst/>
          </a:prstGeom>
          <a:noFill/>
          <a:ln>
            <a:noFill/>
          </a:ln>
        </p:spPr>
        <p:txBody>
          <a:bodyPr spcFirstLastPara="1" wrap="square" lIns="121900" tIns="121900" rIns="121900" bIns="121900" anchor="t" anchorCtr="0">
            <a:noAutofit/>
          </a:bodyPr>
          <a:lstStyle/>
          <a:p>
            <a:pPr algn="ctr" defTabSz="1219170"/>
            <a:r>
              <a:rPr lang="en" sz="2400">
                <a:latin typeface="Calibri"/>
                <a:ea typeface="Calibri"/>
                <a:cs typeface="Calibri"/>
                <a:sym typeface="Calibri"/>
              </a:rPr>
              <a:t>Current Scale</a:t>
            </a:r>
            <a:endParaRPr sz="2400">
              <a:latin typeface="Calibri"/>
              <a:ea typeface="Calibri"/>
              <a:cs typeface="Calibri"/>
              <a:sym typeface="Calibri"/>
            </a:endParaRPr>
          </a:p>
        </p:txBody>
      </p:sp>
      <p:cxnSp>
        <p:nvCxnSpPr>
          <p:cNvPr id="230" name="Google Shape;230;p23"/>
          <p:cNvCxnSpPr/>
          <p:nvPr/>
        </p:nvCxnSpPr>
        <p:spPr>
          <a:xfrm>
            <a:off x="1379467" y="5755067"/>
            <a:ext cx="2135200" cy="0"/>
          </a:xfrm>
          <a:prstGeom prst="straightConnector1">
            <a:avLst/>
          </a:prstGeom>
          <a:noFill/>
          <a:ln w="19050" cap="flat" cmpd="sng">
            <a:solidFill>
              <a:srgbClr val="000000"/>
            </a:solidFill>
            <a:prstDash val="solid"/>
            <a:round/>
            <a:headEnd type="none" w="med" len="med"/>
            <a:tailEnd type="none" w="med" len="med"/>
          </a:ln>
        </p:spPr>
      </p:cxnSp>
      <p:sp>
        <p:nvSpPr>
          <p:cNvPr id="231" name="Google Shape;231;p23"/>
          <p:cNvSpPr txBox="1"/>
          <p:nvPr/>
        </p:nvSpPr>
        <p:spPr>
          <a:xfrm>
            <a:off x="1301900" y="5755067"/>
            <a:ext cx="2234000" cy="630000"/>
          </a:xfrm>
          <a:prstGeom prst="rect">
            <a:avLst/>
          </a:prstGeom>
          <a:noFill/>
          <a:ln>
            <a:noFill/>
          </a:ln>
        </p:spPr>
        <p:txBody>
          <a:bodyPr spcFirstLastPara="1" wrap="square" lIns="121900" tIns="121900" rIns="121900" bIns="121900" anchor="t" anchorCtr="0">
            <a:noAutofit/>
          </a:bodyPr>
          <a:lstStyle/>
          <a:p>
            <a:pPr algn="ctr" defTabSz="1219170"/>
            <a:r>
              <a:rPr lang="en" sz="2400">
                <a:latin typeface="Calibri"/>
                <a:ea typeface="Calibri"/>
                <a:cs typeface="Calibri"/>
                <a:sym typeface="Calibri"/>
              </a:rPr>
              <a:t>Base Model</a:t>
            </a:r>
            <a:endParaRPr sz="2400">
              <a:latin typeface="Calibri"/>
              <a:ea typeface="Calibri"/>
              <a:cs typeface="Calibri"/>
              <a:sym typeface="Calibri"/>
            </a:endParaRPr>
          </a:p>
        </p:txBody>
      </p:sp>
    </p:spTree>
    <p:extLst>
      <p:ext uri="{BB962C8B-B14F-4D97-AF65-F5344CB8AC3E}">
        <p14:creationId xmlns:p14="http://schemas.microsoft.com/office/powerpoint/2010/main" val="1897629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36" name="Google Shape;236;p24" title="Chart"/>
          <p:cNvPicPr preferRelativeResize="0"/>
          <p:nvPr/>
        </p:nvPicPr>
        <p:blipFill>
          <a:blip r:embed="rId3">
            <a:alphaModFix/>
          </a:blip>
          <a:stretch>
            <a:fillRect/>
          </a:stretch>
        </p:blipFill>
        <p:spPr>
          <a:xfrm>
            <a:off x="1733551" y="316301"/>
            <a:ext cx="8724900" cy="5848351"/>
          </a:xfrm>
          <a:prstGeom prst="rect">
            <a:avLst/>
          </a:prstGeom>
          <a:noFill/>
          <a:ln>
            <a:noFill/>
          </a:ln>
        </p:spPr>
      </p:pic>
      <p:pic>
        <p:nvPicPr>
          <p:cNvPr id="237" name="Google Shape;237;p24"/>
          <p:cNvPicPr preferRelativeResize="0"/>
          <p:nvPr/>
        </p:nvPicPr>
        <p:blipFill>
          <a:blip r:embed="rId4">
            <a:alphaModFix/>
          </a:blip>
          <a:stretch>
            <a:fillRect/>
          </a:stretch>
        </p:blipFill>
        <p:spPr>
          <a:xfrm>
            <a:off x="3738233" y="5872977"/>
            <a:ext cx="6075467" cy="476000"/>
          </a:xfrm>
          <a:prstGeom prst="rect">
            <a:avLst/>
          </a:prstGeom>
          <a:noFill/>
          <a:ln>
            <a:noFill/>
          </a:ln>
        </p:spPr>
      </p:pic>
    </p:spTree>
    <p:extLst>
      <p:ext uri="{BB962C8B-B14F-4D97-AF65-F5344CB8AC3E}">
        <p14:creationId xmlns:p14="http://schemas.microsoft.com/office/powerpoint/2010/main" val="36426321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5"/>
          <p:cNvSpPr txBox="1"/>
          <p:nvPr/>
        </p:nvSpPr>
        <p:spPr>
          <a:xfrm>
            <a:off x="609600" y="274639"/>
            <a:ext cx="10972800" cy="1143200"/>
          </a:xfrm>
          <a:prstGeom prst="rect">
            <a:avLst/>
          </a:prstGeom>
          <a:noFill/>
          <a:ln>
            <a:noFill/>
          </a:ln>
        </p:spPr>
        <p:txBody>
          <a:bodyPr spcFirstLastPara="1" wrap="square" lIns="121900" tIns="121900" rIns="121900" bIns="121900" anchor="t" anchorCtr="0">
            <a:noAutofit/>
          </a:bodyPr>
          <a:lstStyle/>
          <a:p>
            <a:pPr algn="ctr" defTabSz="1219170"/>
            <a:r>
              <a:rPr lang="en" sz="3200"/>
              <a:t>Little Equity/Efficiency Trade-Off at Current Scale</a:t>
            </a:r>
            <a:endParaRPr sz="3200"/>
          </a:p>
        </p:txBody>
      </p:sp>
      <p:sp>
        <p:nvSpPr>
          <p:cNvPr id="243" name="Google Shape;243;p25"/>
          <p:cNvSpPr txBox="1"/>
          <p:nvPr/>
        </p:nvSpPr>
        <p:spPr>
          <a:xfrm>
            <a:off x="1032349" y="1206300"/>
            <a:ext cx="2940800" cy="5122000"/>
          </a:xfrm>
          <a:prstGeom prst="rect">
            <a:avLst/>
          </a:prstGeom>
          <a:solidFill>
            <a:srgbClr val="797979"/>
          </a:solidFill>
          <a:ln>
            <a:noFill/>
          </a:ln>
        </p:spPr>
        <p:txBody>
          <a:bodyPr spcFirstLastPara="1" wrap="square" lIns="121900" tIns="121900" rIns="121900" bIns="121900" anchor="t" anchorCtr="0">
            <a:noAutofit/>
          </a:bodyPr>
          <a:lstStyle/>
          <a:p>
            <a:pPr algn="ctr" defTabSz="1219170">
              <a:lnSpc>
                <a:spcPct val="114000"/>
              </a:lnSpc>
            </a:pPr>
            <a:r>
              <a:rPr lang="en" sz="3200" b="1" dirty="0">
                <a:solidFill>
                  <a:srgbClr val="FFFFFF"/>
                </a:solidFill>
              </a:rPr>
              <a:t>Top 150</a:t>
            </a:r>
            <a:endParaRPr sz="3200" b="1" dirty="0">
              <a:solidFill>
                <a:srgbClr val="FFFFFF"/>
              </a:solidFill>
            </a:endParaRPr>
          </a:p>
          <a:p>
            <a:pPr defTabSz="1219170">
              <a:lnSpc>
                <a:spcPct val="114000"/>
              </a:lnSpc>
              <a:spcBef>
                <a:spcPts val="667"/>
              </a:spcBef>
            </a:pPr>
            <a:endParaRPr sz="3200" dirty="0">
              <a:solidFill>
                <a:srgbClr val="FFFFFF"/>
              </a:solidFill>
            </a:endParaRPr>
          </a:p>
          <a:p>
            <a:pPr algn="ctr" defTabSz="1219170">
              <a:lnSpc>
                <a:spcPct val="114000"/>
              </a:lnSpc>
              <a:spcBef>
                <a:spcPts val="667"/>
              </a:spcBef>
            </a:pPr>
            <a:endParaRPr sz="2133" dirty="0">
              <a:solidFill>
                <a:srgbClr val="FFFFFF"/>
              </a:solidFill>
            </a:endParaRPr>
          </a:p>
          <a:p>
            <a:pPr algn="ctr" defTabSz="1219170">
              <a:lnSpc>
                <a:spcPct val="114000"/>
              </a:lnSpc>
              <a:spcBef>
                <a:spcPts val="667"/>
              </a:spcBef>
            </a:pPr>
            <a:r>
              <a:rPr lang="en" sz="4000" dirty="0">
                <a:solidFill>
                  <a:srgbClr val="FFFFFF"/>
                </a:solidFill>
              </a:rPr>
              <a:t>72.7%</a:t>
            </a:r>
            <a:endParaRPr sz="4000" dirty="0">
              <a:solidFill>
                <a:srgbClr val="FFFFFF"/>
              </a:solidFill>
            </a:endParaRPr>
          </a:p>
          <a:p>
            <a:pPr algn="ctr" defTabSz="1219170">
              <a:lnSpc>
                <a:spcPct val="114000"/>
              </a:lnSpc>
              <a:spcBef>
                <a:spcPts val="667"/>
              </a:spcBef>
            </a:pPr>
            <a:r>
              <a:rPr lang="en" sz="2400" dirty="0">
                <a:solidFill>
                  <a:srgbClr val="FFFFFF"/>
                </a:solidFill>
              </a:rPr>
              <a:t>Precision</a:t>
            </a:r>
            <a:endParaRPr sz="2400" dirty="0">
              <a:solidFill>
                <a:srgbClr val="FFFFFF"/>
              </a:solidFill>
            </a:endParaRPr>
          </a:p>
          <a:p>
            <a:pPr algn="ctr" defTabSz="1219170">
              <a:lnSpc>
                <a:spcPct val="114000"/>
              </a:lnSpc>
              <a:spcBef>
                <a:spcPts val="667"/>
              </a:spcBef>
            </a:pPr>
            <a:endParaRPr sz="1867" dirty="0">
              <a:solidFill>
                <a:srgbClr val="FFFFFF"/>
              </a:solidFill>
            </a:endParaRPr>
          </a:p>
          <a:p>
            <a:pPr algn="ctr" defTabSz="1219170">
              <a:lnSpc>
                <a:spcPct val="114000"/>
              </a:lnSpc>
              <a:spcBef>
                <a:spcPts val="667"/>
              </a:spcBef>
            </a:pPr>
            <a:endParaRPr sz="2133" dirty="0">
              <a:solidFill>
                <a:srgbClr val="FFFFFF"/>
              </a:solidFill>
            </a:endParaRPr>
          </a:p>
          <a:p>
            <a:pPr algn="ctr" defTabSz="1219170">
              <a:lnSpc>
                <a:spcPct val="114000"/>
              </a:lnSpc>
              <a:spcBef>
                <a:spcPts val="667"/>
              </a:spcBef>
            </a:pPr>
            <a:r>
              <a:rPr lang="en" sz="4000" dirty="0">
                <a:solidFill>
                  <a:srgbClr val="FFFFFF"/>
                </a:solidFill>
              </a:rPr>
              <a:t>150</a:t>
            </a:r>
            <a:endParaRPr sz="4000" dirty="0">
              <a:solidFill>
                <a:srgbClr val="FFFFFF"/>
              </a:solidFill>
            </a:endParaRPr>
          </a:p>
          <a:p>
            <a:pPr algn="ctr" defTabSz="1219170">
              <a:lnSpc>
                <a:spcPct val="114000"/>
              </a:lnSpc>
              <a:spcBef>
                <a:spcPts val="667"/>
              </a:spcBef>
              <a:spcAft>
                <a:spcPts val="667"/>
              </a:spcAft>
            </a:pPr>
            <a:r>
              <a:rPr lang="en" sz="2400" dirty="0">
                <a:solidFill>
                  <a:srgbClr val="FFFFFF"/>
                </a:solidFill>
              </a:rPr>
              <a:t>Total Count</a:t>
            </a:r>
            <a:endParaRPr sz="2400" dirty="0">
              <a:solidFill>
                <a:srgbClr val="FFFFFF"/>
              </a:solidFill>
            </a:endParaRPr>
          </a:p>
        </p:txBody>
      </p:sp>
      <p:sp>
        <p:nvSpPr>
          <p:cNvPr id="244" name="Google Shape;244;p25"/>
          <p:cNvSpPr txBox="1"/>
          <p:nvPr/>
        </p:nvSpPr>
        <p:spPr>
          <a:xfrm>
            <a:off x="4626851" y="1206300"/>
            <a:ext cx="2940800" cy="5122000"/>
          </a:xfrm>
          <a:prstGeom prst="rect">
            <a:avLst/>
          </a:prstGeom>
          <a:solidFill>
            <a:srgbClr val="008080"/>
          </a:solidFill>
          <a:ln>
            <a:noFill/>
          </a:ln>
        </p:spPr>
        <p:txBody>
          <a:bodyPr spcFirstLastPara="1" wrap="square" lIns="121900" tIns="121900" rIns="121900" bIns="121900" anchor="t" anchorCtr="0">
            <a:noAutofit/>
          </a:bodyPr>
          <a:lstStyle/>
          <a:p>
            <a:pPr algn="ctr" defTabSz="1219170">
              <a:lnSpc>
                <a:spcPct val="114000"/>
              </a:lnSpc>
            </a:pPr>
            <a:r>
              <a:rPr lang="en" sz="3200" b="1">
                <a:solidFill>
                  <a:srgbClr val="FFFFFF"/>
                </a:solidFill>
              </a:rPr>
              <a:t>Equal</a:t>
            </a:r>
            <a:endParaRPr sz="3200" b="1">
              <a:solidFill>
                <a:srgbClr val="FFFFFF"/>
              </a:solidFill>
            </a:endParaRPr>
          </a:p>
          <a:p>
            <a:pPr algn="ctr" defTabSz="1219170">
              <a:lnSpc>
                <a:spcPct val="114000"/>
              </a:lnSpc>
              <a:spcBef>
                <a:spcPts val="667"/>
              </a:spcBef>
            </a:pPr>
            <a:r>
              <a:rPr lang="en" sz="3200" b="1">
                <a:solidFill>
                  <a:srgbClr val="FFFFFF"/>
                </a:solidFill>
              </a:rPr>
              <a:t>Recall</a:t>
            </a:r>
            <a:endParaRPr sz="2133">
              <a:solidFill>
                <a:srgbClr val="FFFFFF"/>
              </a:solidFill>
            </a:endParaRPr>
          </a:p>
          <a:p>
            <a:pPr algn="ctr" defTabSz="1219170">
              <a:lnSpc>
                <a:spcPct val="114000"/>
              </a:lnSpc>
              <a:spcBef>
                <a:spcPts val="667"/>
              </a:spcBef>
            </a:pPr>
            <a:endParaRPr sz="2133">
              <a:solidFill>
                <a:srgbClr val="FFFFFF"/>
              </a:solidFill>
            </a:endParaRPr>
          </a:p>
          <a:p>
            <a:pPr algn="ctr" defTabSz="1219170">
              <a:lnSpc>
                <a:spcPct val="114000"/>
              </a:lnSpc>
              <a:spcBef>
                <a:spcPts val="667"/>
              </a:spcBef>
            </a:pPr>
            <a:r>
              <a:rPr lang="en" sz="4000">
                <a:solidFill>
                  <a:srgbClr val="FFFFFF"/>
                </a:solidFill>
              </a:rPr>
              <a:t>70.7%</a:t>
            </a:r>
            <a:endParaRPr sz="4000">
              <a:solidFill>
                <a:srgbClr val="FFFFFF"/>
              </a:solidFill>
            </a:endParaRPr>
          </a:p>
          <a:p>
            <a:pPr algn="ctr" defTabSz="1219170">
              <a:lnSpc>
                <a:spcPct val="114000"/>
              </a:lnSpc>
              <a:spcBef>
                <a:spcPts val="667"/>
              </a:spcBef>
            </a:pPr>
            <a:r>
              <a:rPr lang="en" sz="2400">
                <a:solidFill>
                  <a:srgbClr val="FFFFFF"/>
                </a:solidFill>
              </a:rPr>
              <a:t>Precision</a:t>
            </a:r>
            <a:endParaRPr sz="2400">
              <a:solidFill>
                <a:srgbClr val="FFFFFF"/>
              </a:solidFill>
            </a:endParaRPr>
          </a:p>
          <a:p>
            <a:pPr algn="ctr" defTabSz="1219170">
              <a:lnSpc>
                <a:spcPct val="114000"/>
              </a:lnSpc>
              <a:spcBef>
                <a:spcPts val="667"/>
              </a:spcBef>
            </a:pPr>
            <a:endParaRPr sz="1867">
              <a:solidFill>
                <a:srgbClr val="FFFFFF"/>
              </a:solidFill>
            </a:endParaRPr>
          </a:p>
          <a:p>
            <a:pPr algn="ctr" defTabSz="1219170">
              <a:lnSpc>
                <a:spcPct val="114000"/>
              </a:lnSpc>
              <a:spcBef>
                <a:spcPts val="667"/>
              </a:spcBef>
            </a:pPr>
            <a:endParaRPr sz="2133">
              <a:solidFill>
                <a:srgbClr val="FFFFFF"/>
              </a:solidFill>
            </a:endParaRPr>
          </a:p>
          <a:p>
            <a:pPr algn="ctr" defTabSz="1219170">
              <a:lnSpc>
                <a:spcPct val="114000"/>
              </a:lnSpc>
              <a:spcBef>
                <a:spcPts val="667"/>
              </a:spcBef>
            </a:pPr>
            <a:r>
              <a:rPr lang="en" sz="4000">
                <a:solidFill>
                  <a:srgbClr val="FFFFFF"/>
                </a:solidFill>
              </a:rPr>
              <a:t>150</a:t>
            </a:r>
            <a:endParaRPr sz="4000">
              <a:solidFill>
                <a:srgbClr val="FFFFFF"/>
              </a:solidFill>
            </a:endParaRPr>
          </a:p>
          <a:p>
            <a:pPr algn="ctr" defTabSz="1219170">
              <a:lnSpc>
                <a:spcPct val="114000"/>
              </a:lnSpc>
              <a:spcBef>
                <a:spcPts val="667"/>
              </a:spcBef>
              <a:spcAft>
                <a:spcPts val="667"/>
              </a:spcAft>
            </a:pPr>
            <a:r>
              <a:rPr lang="en" sz="2400">
                <a:solidFill>
                  <a:srgbClr val="FFFFFF"/>
                </a:solidFill>
              </a:rPr>
              <a:t>Total Count</a:t>
            </a:r>
            <a:endParaRPr sz="2400">
              <a:solidFill>
                <a:srgbClr val="FFFFFF"/>
              </a:solidFill>
            </a:endParaRPr>
          </a:p>
        </p:txBody>
      </p:sp>
      <p:sp>
        <p:nvSpPr>
          <p:cNvPr id="245" name="Google Shape;245;p25"/>
          <p:cNvSpPr txBox="1"/>
          <p:nvPr/>
        </p:nvSpPr>
        <p:spPr>
          <a:xfrm>
            <a:off x="8221249" y="1206300"/>
            <a:ext cx="2938400" cy="5122000"/>
          </a:xfrm>
          <a:prstGeom prst="rect">
            <a:avLst/>
          </a:prstGeom>
          <a:solidFill>
            <a:srgbClr val="4682B4"/>
          </a:solidFill>
          <a:ln>
            <a:noFill/>
          </a:ln>
        </p:spPr>
        <p:txBody>
          <a:bodyPr spcFirstLastPara="1" wrap="square" lIns="121900" tIns="121900" rIns="121900" bIns="121900" anchor="t" anchorCtr="0">
            <a:noAutofit/>
          </a:bodyPr>
          <a:lstStyle/>
          <a:p>
            <a:pPr algn="ctr" defTabSz="1219170">
              <a:lnSpc>
                <a:spcPct val="114000"/>
              </a:lnSpc>
            </a:pPr>
            <a:r>
              <a:rPr lang="en" sz="3200" b="1">
                <a:solidFill>
                  <a:srgbClr val="FFFFFF"/>
                </a:solidFill>
              </a:rPr>
              <a:t>Proportional</a:t>
            </a:r>
            <a:endParaRPr sz="3200" b="1">
              <a:solidFill>
                <a:srgbClr val="FFFFFF"/>
              </a:solidFill>
            </a:endParaRPr>
          </a:p>
          <a:p>
            <a:pPr algn="ctr" defTabSz="1219170">
              <a:lnSpc>
                <a:spcPct val="114000"/>
              </a:lnSpc>
              <a:spcBef>
                <a:spcPts val="667"/>
              </a:spcBef>
            </a:pPr>
            <a:r>
              <a:rPr lang="en" sz="3200" b="1">
                <a:solidFill>
                  <a:srgbClr val="FFFFFF"/>
                </a:solidFill>
              </a:rPr>
              <a:t>Recall</a:t>
            </a:r>
            <a:endParaRPr sz="2133">
              <a:solidFill>
                <a:srgbClr val="FFFFFF"/>
              </a:solidFill>
            </a:endParaRPr>
          </a:p>
          <a:p>
            <a:pPr algn="ctr" defTabSz="1219170">
              <a:lnSpc>
                <a:spcPct val="114000"/>
              </a:lnSpc>
              <a:spcBef>
                <a:spcPts val="667"/>
              </a:spcBef>
            </a:pPr>
            <a:endParaRPr sz="2133">
              <a:solidFill>
                <a:srgbClr val="FFFFFF"/>
              </a:solidFill>
            </a:endParaRPr>
          </a:p>
          <a:p>
            <a:pPr algn="ctr" defTabSz="1219170">
              <a:lnSpc>
                <a:spcPct val="114000"/>
              </a:lnSpc>
              <a:spcBef>
                <a:spcPts val="667"/>
              </a:spcBef>
            </a:pPr>
            <a:r>
              <a:rPr lang="en" sz="4000">
                <a:solidFill>
                  <a:srgbClr val="FFFFFF"/>
                </a:solidFill>
              </a:rPr>
              <a:t>70.7%</a:t>
            </a:r>
            <a:endParaRPr sz="4000">
              <a:solidFill>
                <a:srgbClr val="FFFFFF"/>
              </a:solidFill>
            </a:endParaRPr>
          </a:p>
          <a:p>
            <a:pPr algn="ctr" defTabSz="1219170">
              <a:lnSpc>
                <a:spcPct val="114000"/>
              </a:lnSpc>
              <a:spcBef>
                <a:spcPts val="667"/>
              </a:spcBef>
            </a:pPr>
            <a:r>
              <a:rPr lang="en" sz="2400">
                <a:solidFill>
                  <a:srgbClr val="FFFFFF"/>
                </a:solidFill>
              </a:rPr>
              <a:t>Precision</a:t>
            </a:r>
            <a:endParaRPr sz="2400">
              <a:solidFill>
                <a:srgbClr val="FFFFFF"/>
              </a:solidFill>
            </a:endParaRPr>
          </a:p>
          <a:p>
            <a:pPr algn="ctr" defTabSz="1219170">
              <a:lnSpc>
                <a:spcPct val="114000"/>
              </a:lnSpc>
              <a:spcBef>
                <a:spcPts val="667"/>
              </a:spcBef>
            </a:pPr>
            <a:endParaRPr sz="1867">
              <a:solidFill>
                <a:srgbClr val="FFFFFF"/>
              </a:solidFill>
            </a:endParaRPr>
          </a:p>
          <a:p>
            <a:pPr algn="ctr" defTabSz="1219170">
              <a:lnSpc>
                <a:spcPct val="114000"/>
              </a:lnSpc>
              <a:spcBef>
                <a:spcPts val="667"/>
              </a:spcBef>
            </a:pPr>
            <a:endParaRPr sz="2133">
              <a:solidFill>
                <a:srgbClr val="FFFFFF"/>
              </a:solidFill>
            </a:endParaRPr>
          </a:p>
          <a:p>
            <a:pPr algn="ctr" defTabSz="1219170">
              <a:lnSpc>
                <a:spcPct val="114000"/>
              </a:lnSpc>
              <a:spcBef>
                <a:spcPts val="667"/>
              </a:spcBef>
            </a:pPr>
            <a:r>
              <a:rPr lang="en" sz="4000">
                <a:solidFill>
                  <a:srgbClr val="FFFFFF"/>
                </a:solidFill>
              </a:rPr>
              <a:t>150</a:t>
            </a:r>
            <a:endParaRPr sz="4000">
              <a:solidFill>
                <a:srgbClr val="FFFFFF"/>
              </a:solidFill>
            </a:endParaRPr>
          </a:p>
          <a:p>
            <a:pPr algn="ctr" defTabSz="1219170">
              <a:lnSpc>
                <a:spcPct val="114000"/>
              </a:lnSpc>
              <a:spcBef>
                <a:spcPts val="667"/>
              </a:spcBef>
              <a:spcAft>
                <a:spcPts val="667"/>
              </a:spcAft>
            </a:pPr>
            <a:r>
              <a:rPr lang="en" sz="2400">
                <a:solidFill>
                  <a:srgbClr val="FFFFFF"/>
                </a:solidFill>
              </a:rPr>
              <a:t>Total Count</a:t>
            </a:r>
            <a:endParaRPr sz="2400">
              <a:solidFill>
                <a:srgbClr val="FFFFFF"/>
              </a:solidFill>
            </a:endParaRPr>
          </a:p>
        </p:txBody>
      </p:sp>
    </p:spTree>
    <p:extLst>
      <p:ext uri="{BB962C8B-B14F-4D97-AF65-F5344CB8AC3E}">
        <p14:creationId xmlns:p14="http://schemas.microsoft.com/office/powerpoint/2010/main" val="33302273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E038B8-9DA1-054F-B953-838194CAC13F}"/>
              </a:ext>
            </a:extLst>
          </p:cNvPr>
          <p:cNvSpPr>
            <a:spLocks noGrp="1"/>
          </p:cNvSpPr>
          <p:nvPr>
            <p:ph type="title"/>
          </p:nvPr>
        </p:nvSpPr>
        <p:spPr/>
        <p:txBody>
          <a:bodyPr/>
          <a:lstStyle/>
          <a:p>
            <a:r>
              <a:rPr lang="en-US" sz="3733" dirty="0"/>
              <a:t>Translating policy goals to fairness metrics</a:t>
            </a:r>
          </a:p>
        </p:txBody>
      </p:sp>
      <p:pic>
        <p:nvPicPr>
          <p:cNvPr id="1026" name="Picture 2">
            <a:extLst>
              <a:ext uri="{FF2B5EF4-FFF2-40B4-BE49-F238E27FC236}">
                <a16:creationId xmlns:a16="http://schemas.microsoft.com/office/drawing/2014/main" id="{8B63C0A7-081E-3D4F-B1C8-1DEEE1091D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14" y="1116762"/>
            <a:ext cx="12192000" cy="565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52404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Three Concepts of Fairness in ML</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400"/>
            <a:ext cx="11360700" cy="5322552"/>
          </a:xfrm>
        </p:spPr>
        <p:txBody>
          <a:bodyPr/>
          <a:lstStyle/>
          <a:p>
            <a:r>
              <a:rPr lang="en-US" sz="3200" dirty="0">
                <a:solidFill>
                  <a:schemeClr val="tx1"/>
                </a:solidFill>
              </a:rPr>
              <a:t>We’ve focused here on the concept of </a:t>
            </a:r>
            <a:r>
              <a:rPr lang="en-US" sz="3200" b="1" dirty="0">
                <a:solidFill>
                  <a:schemeClr val="tx1"/>
                </a:solidFill>
              </a:rPr>
              <a:t>group fairness</a:t>
            </a:r>
            <a:r>
              <a:rPr lang="en-US" sz="3200" dirty="0">
                <a:solidFill>
                  <a:schemeClr val="tx1"/>
                </a:solidFill>
              </a:rPr>
              <a:t> – balancing aggregate metrics across groups</a:t>
            </a:r>
            <a:br>
              <a:rPr lang="en-US" sz="3200" dirty="0">
                <a:solidFill>
                  <a:schemeClr val="tx1"/>
                </a:solidFill>
              </a:rPr>
            </a:br>
            <a:endParaRPr lang="en-US" sz="3200" dirty="0">
              <a:solidFill>
                <a:schemeClr val="tx1"/>
              </a:solidFill>
            </a:endParaRPr>
          </a:p>
          <a:p>
            <a:r>
              <a:rPr lang="en-US" sz="3200" dirty="0">
                <a:solidFill>
                  <a:schemeClr val="tx1"/>
                </a:solidFill>
              </a:rPr>
              <a:t>Some also study the concept of </a:t>
            </a:r>
            <a:r>
              <a:rPr lang="en-US" sz="3200" b="1" dirty="0">
                <a:solidFill>
                  <a:schemeClr val="tx1"/>
                </a:solidFill>
              </a:rPr>
              <a:t>individual fairness</a:t>
            </a:r>
            <a:r>
              <a:rPr lang="en-US" sz="3200" dirty="0">
                <a:solidFill>
                  <a:schemeClr val="tx1"/>
                </a:solidFill>
              </a:rPr>
              <a:t> – that similar individuals should be treated similarly</a:t>
            </a:r>
            <a:br>
              <a:rPr lang="en-US" sz="3200" dirty="0">
                <a:solidFill>
                  <a:schemeClr val="tx1"/>
                </a:solidFill>
              </a:rPr>
            </a:br>
            <a:endParaRPr lang="en-US" sz="3200" dirty="0">
              <a:solidFill>
                <a:schemeClr val="tx1"/>
              </a:solidFill>
            </a:endParaRPr>
          </a:p>
          <a:p>
            <a:r>
              <a:rPr lang="en-US" sz="3200" dirty="0">
                <a:solidFill>
                  <a:schemeClr val="tx1"/>
                </a:solidFill>
              </a:rPr>
              <a:t>An important related line of work concerns </a:t>
            </a:r>
            <a:r>
              <a:rPr lang="en-US" sz="3200" b="1" dirty="0">
                <a:solidFill>
                  <a:schemeClr val="tx1"/>
                </a:solidFill>
              </a:rPr>
              <a:t>counterfactual fairness</a:t>
            </a:r>
            <a:r>
              <a:rPr lang="en-US" sz="3200" dirty="0">
                <a:solidFill>
                  <a:schemeClr val="tx1"/>
                </a:solidFill>
              </a:rPr>
              <a:t> – how would your prediction if you were a member of a different group? </a:t>
            </a:r>
          </a:p>
        </p:txBody>
      </p:sp>
    </p:spTree>
    <p:extLst>
      <p:ext uri="{BB962C8B-B14F-4D97-AF65-F5344CB8AC3E}">
        <p14:creationId xmlns:p14="http://schemas.microsoft.com/office/powerpoint/2010/main" val="14862525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200BDA-BAE3-FD43-BBD3-2545E03E80D4}"/>
              </a:ext>
            </a:extLst>
          </p:cNvPr>
          <p:cNvSpPr>
            <a:spLocks noGrp="1"/>
          </p:cNvSpPr>
          <p:nvPr>
            <p:ph type="title"/>
          </p:nvPr>
        </p:nvSpPr>
        <p:spPr/>
        <p:txBody>
          <a:bodyPr/>
          <a:lstStyle/>
          <a:p>
            <a:r>
              <a:rPr lang="en-US" sz="3200" dirty="0"/>
              <a:t>Practical Challenges with Individual Fairness</a:t>
            </a:r>
          </a:p>
        </p:txBody>
      </p:sp>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a:xfrm>
            <a:off x="415600" y="1151400"/>
            <a:ext cx="11360700" cy="5346936"/>
          </a:xfrm>
        </p:spPr>
        <p:txBody>
          <a:bodyPr/>
          <a:lstStyle/>
          <a:p>
            <a:r>
              <a:rPr lang="en-US" sz="3200" dirty="0">
                <a:solidFill>
                  <a:schemeClr val="tx1"/>
                </a:solidFill>
              </a:rPr>
              <a:t>How do you measure “similarity”? Over what distance metric and what features?</a:t>
            </a:r>
            <a:br>
              <a:rPr lang="en-US" sz="3200" dirty="0">
                <a:solidFill>
                  <a:schemeClr val="tx1"/>
                </a:solidFill>
              </a:rPr>
            </a:br>
            <a:endParaRPr lang="en-US" sz="3200" dirty="0">
              <a:solidFill>
                <a:schemeClr val="tx1"/>
              </a:solidFill>
            </a:endParaRPr>
          </a:p>
          <a:p>
            <a:r>
              <a:rPr lang="en-US" sz="3200" dirty="0">
                <a:solidFill>
                  <a:schemeClr val="tx1"/>
                </a:solidFill>
              </a:rPr>
              <a:t>Individual fairness doesn’t guarantee group fairness (but also vice-versa)</a:t>
            </a:r>
            <a:br>
              <a:rPr lang="en-US" sz="3200" dirty="0">
                <a:solidFill>
                  <a:schemeClr val="tx1"/>
                </a:solidFill>
              </a:rPr>
            </a:br>
            <a:endParaRPr lang="en-US" sz="3200" dirty="0">
              <a:solidFill>
                <a:schemeClr val="tx1"/>
              </a:solidFill>
            </a:endParaRPr>
          </a:p>
          <a:p>
            <a:r>
              <a:rPr lang="en-US" sz="3200" dirty="0">
                <a:solidFill>
                  <a:schemeClr val="tx1"/>
                </a:solidFill>
              </a:rPr>
              <a:t>In the light of existing or historical discrimination, the protected attribute / group membership might be an important measure of dissimilarity in itself</a:t>
            </a:r>
          </a:p>
        </p:txBody>
      </p:sp>
    </p:spTree>
    <p:extLst>
      <p:ext uri="{BB962C8B-B14F-4D97-AF65-F5344CB8AC3E}">
        <p14:creationId xmlns:p14="http://schemas.microsoft.com/office/powerpoint/2010/main" val="309397004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a:t>Data and AI Ethics Issues</a:t>
            </a:r>
          </a:p>
        </p:txBody>
      </p:sp>
      <p:graphicFrame>
        <p:nvGraphicFramePr>
          <p:cNvPr id="7" name="Content Placeholder 3">
            <a:extLst>
              <a:ext uri="{FF2B5EF4-FFF2-40B4-BE49-F238E27FC236}">
                <a16:creationId xmlns:a16="http://schemas.microsoft.com/office/drawing/2014/main" id="{909E99C8-C1C9-DC4E-A00A-C3C715B7EB22}"/>
              </a:ext>
            </a:extLst>
          </p:cNvPr>
          <p:cNvGraphicFramePr>
            <a:graphicFrameLocks/>
          </p:cNvGraphicFramePr>
          <p:nvPr/>
        </p:nvGraphicFramePr>
        <p:xfrm>
          <a:off x="415600" y="1379047"/>
          <a:ext cx="11265456" cy="4997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676438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do we need</a:t>
            </a:r>
          </a:p>
        </p:txBody>
      </p:sp>
      <p:sp>
        <p:nvSpPr>
          <p:cNvPr id="2" name="Content Placeholder 1"/>
          <p:cNvSpPr>
            <a:spLocks noGrp="1"/>
          </p:cNvSpPr>
          <p:nvPr>
            <p:ph type="body" idx="1"/>
          </p:nvPr>
        </p:nvSpPr>
        <p:spPr/>
        <p:txBody>
          <a:bodyPr/>
          <a:lstStyle/>
          <a:p>
            <a:r>
              <a:rPr lang="en-US" sz="3200" dirty="0"/>
              <a:t>Training (for analysts, managers, and policymakers)</a:t>
            </a:r>
          </a:p>
          <a:p>
            <a:r>
              <a:rPr lang="en-US" sz="3200" dirty="0"/>
              <a:t>Bias Audit Checklists and Processes</a:t>
            </a:r>
          </a:p>
          <a:p>
            <a:r>
              <a:rPr lang="en-US" sz="3200" dirty="0"/>
              <a:t>Tools (to help AI developers build equitable systems) that are embedded in to the workflow</a:t>
            </a:r>
          </a:p>
          <a:p>
            <a:r>
              <a:rPr lang="en-US" sz="3200" dirty="0"/>
              <a:t>“Insurance” Budget to test, monitor, and evaluate systems for equity</a:t>
            </a:r>
          </a:p>
          <a:p>
            <a:r>
              <a:rPr lang="en-US" sz="3200" dirty="0"/>
              <a:t>Regulations and Review Boards</a:t>
            </a:r>
          </a:p>
          <a:p>
            <a:endParaRPr lang="en-US" sz="3200" dirty="0"/>
          </a:p>
        </p:txBody>
      </p:sp>
    </p:spTree>
    <p:extLst>
      <p:ext uri="{BB962C8B-B14F-4D97-AF65-F5344CB8AC3E}">
        <p14:creationId xmlns:p14="http://schemas.microsoft.com/office/powerpoint/2010/main" val="17893334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7500B8-1330-FB4F-AF71-85948D6E7F8F}"/>
              </a:ext>
            </a:extLst>
          </p:cNvPr>
          <p:cNvSpPr>
            <a:spLocks noGrp="1"/>
          </p:cNvSpPr>
          <p:nvPr>
            <p:ph type="title"/>
          </p:nvPr>
        </p:nvSpPr>
        <p:spPr/>
        <p:txBody>
          <a:bodyPr/>
          <a:lstStyle/>
          <a:p>
            <a:r>
              <a:rPr lang="en-US"/>
              <a:t>Steps we’re taking</a:t>
            </a:r>
            <a:endParaRPr lang="en-US" dirty="0"/>
          </a:p>
        </p:txBody>
      </p:sp>
      <p:sp>
        <p:nvSpPr>
          <p:cNvPr id="2" name="Content Placeholder 1">
            <a:extLst>
              <a:ext uri="{FF2B5EF4-FFF2-40B4-BE49-F238E27FC236}">
                <a16:creationId xmlns:a16="http://schemas.microsoft.com/office/drawing/2014/main" id="{84137514-353A-DD41-BA44-0F3A9BC23025}"/>
              </a:ext>
            </a:extLst>
          </p:cNvPr>
          <p:cNvSpPr>
            <a:spLocks noGrp="1"/>
          </p:cNvSpPr>
          <p:nvPr>
            <p:ph type="body" idx="1"/>
          </p:nvPr>
        </p:nvSpPr>
        <p:spPr>
          <a:xfrm>
            <a:off x="415600" y="1163653"/>
            <a:ext cx="11360700" cy="4555200"/>
          </a:xfrm>
        </p:spPr>
        <p:txBody>
          <a:bodyPr/>
          <a:lstStyle/>
          <a:p>
            <a:r>
              <a:rPr lang="en-US" dirty="0"/>
              <a:t>Training (lots of it)</a:t>
            </a:r>
          </a:p>
          <a:p>
            <a:r>
              <a:rPr lang="en-US" dirty="0"/>
              <a:t>Tools – for different stages of projects embedded in the ML and project workflow</a:t>
            </a:r>
          </a:p>
          <a:p>
            <a:r>
              <a:rPr lang="en-US" dirty="0"/>
              <a:t>Case Studies</a:t>
            </a:r>
          </a:p>
          <a:p>
            <a:r>
              <a:rPr lang="en-US" dirty="0"/>
              <a:t>Providing choices with clear policy implications</a:t>
            </a:r>
          </a:p>
          <a:p>
            <a:r>
              <a:rPr lang="en-US" dirty="0"/>
              <a:t>Focus on outcomes and actions – fair outcomes</a:t>
            </a:r>
          </a:p>
          <a:p>
            <a:r>
              <a:rPr lang="en-US" dirty="0"/>
              <a:t>Experiments</a:t>
            </a:r>
          </a:p>
          <a:p>
            <a:r>
              <a:rPr lang="en-US" dirty="0"/>
              <a:t>Research</a:t>
            </a:r>
          </a:p>
          <a:p>
            <a:pPr lvl="1">
              <a:lnSpc>
                <a:spcPct val="150000"/>
              </a:lnSpc>
              <a:spcBef>
                <a:spcPts val="0"/>
              </a:spcBef>
            </a:pPr>
            <a:r>
              <a:rPr lang="en-US" dirty="0"/>
              <a:t>Discovering biased populations subgroups when we  don’t have predefined “protected” groups</a:t>
            </a:r>
          </a:p>
          <a:p>
            <a:pPr lvl="1">
              <a:lnSpc>
                <a:spcPct val="150000"/>
              </a:lnSpc>
              <a:spcBef>
                <a:spcPts val="0"/>
              </a:spcBef>
            </a:pPr>
            <a:r>
              <a:rPr lang="en-US" dirty="0"/>
              <a:t>Detecting causes/sources of Bias</a:t>
            </a:r>
          </a:p>
          <a:p>
            <a:pPr lvl="1">
              <a:lnSpc>
                <a:spcPct val="150000"/>
              </a:lnSpc>
              <a:spcBef>
                <a:spcPts val="0"/>
              </a:spcBef>
            </a:pPr>
            <a:r>
              <a:rPr lang="en-US" dirty="0"/>
              <a:t>Comparing different approaches to “correct” for the bias</a:t>
            </a:r>
          </a:p>
          <a:p>
            <a:pPr lvl="1">
              <a:lnSpc>
                <a:spcPct val="150000"/>
              </a:lnSpc>
              <a:spcBef>
                <a:spcPts val="0"/>
              </a:spcBef>
            </a:pPr>
            <a:r>
              <a:rPr lang="en-US" dirty="0"/>
              <a:t>Using bias as a primary metric to do model selection over time</a:t>
            </a:r>
          </a:p>
          <a:p>
            <a:endParaRPr lang="en-US" dirty="0"/>
          </a:p>
          <a:p>
            <a:endParaRPr lang="en-US" dirty="0"/>
          </a:p>
        </p:txBody>
      </p:sp>
    </p:spTree>
    <p:extLst>
      <p:ext uri="{BB962C8B-B14F-4D97-AF65-F5344CB8AC3E}">
        <p14:creationId xmlns:p14="http://schemas.microsoft.com/office/powerpoint/2010/main" val="336739238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9C1D-7CCD-FF41-A3B8-6720D75AD074}"/>
              </a:ext>
            </a:extLst>
          </p:cNvPr>
          <p:cNvSpPr>
            <a:spLocks noGrp="1"/>
          </p:cNvSpPr>
          <p:nvPr>
            <p:ph type="title"/>
          </p:nvPr>
        </p:nvSpPr>
        <p:spPr/>
        <p:txBody>
          <a:bodyPr/>
          <a:lstStyle/>
          <a:p>
            <a:r>
              <a:rPr lang="en-US" sz="3600" dirty="0"/>
              <a:t>Summary</a:t>
            </a:r>
          </a:p>
        </p:txBody>
      </p:sp>
      <p:sp>
        <p:nvSpPr>
          <p:cNvPr id="3" name="Content Placeholder 2">
            <a:extLst>
              <a:ext uri="{FF2B5EF4-FFF2-40B4-BE49-F238E27FC236}">
                <a16:creationId xmlns:a16="http://schemas.microsoft.com/office/drawing/2014/main" id="{4BDE0F6B-2223-2C45-AB74-3FDB61948CF4}"/>
              </a:ext>
            </a:extLst>
          </p:cNvPr>
          <p:cNvSpPr>
            <a:spLocks noGrp="1"/>
          </p:cNvSpPr>
          <p:nvPr>
            <p:ph type="body" idx="1"/>
          </p:nvPr>
        </p:nvSpPr>
        <p:spPr/>
        <p:txBody>
          <a:bodyPr/>
          <a:lstStyle/>
          <a:p>
            <a:r>
              <a:rPr lang="en-US" dirty="0"/>
              <a:t>Create an environment where informed ethical discussions can take place</a:t>
            </a:r>
          </a:p>
          <a:p>
            <a:endParaRPr lang="en-US" dirty="0"/>
          </a:p>
          <a:p>
            <a:r>
              <a:rPr lang="en-US" dirty="0"/>
              <a:t>Talk through ethical issues at each stage of the project (instead of waiting till the end of stopping after the initial setup)</a:t>
            </a:r>
          </a:p>
          <a:p>
            <a:pPr marL="0" indent="0">
              <a:buNone/>
            </a:pPr>
            <a:endParaRPr lang="en-US" dirty="0"/>
          </a:p>
          <a:p>
            <a:r>
              <a:rPr lang="en-US" dirty="0"/>
              <a:t>Consider the entire chain of data - collection to analysis to action</a:t>
            </a:r>
          </a:p>
          <a:p>
            <a:endParaRPr lang="en-US" dirty="0"/>
          </a:p>
          <a:p>
            <a:r>
              <a:rPr lang="en-US" dirty="0"/>
              <a:t>Consider how it affects people throughout the chain – especially the people being affected (and include them in these discussions)</a:t>
            </a:r>
          </a:p>
          <a:p>
            <a:endParaRPr lang="en-US" dirty="0"/>
          </a:p>
          <a:p>
            <a:r>
              <a:rPr lang="en-US" dirty="0"/>
              <a:t>Embed ethics into both technical processes as well as people processes</a:t>
            </a:r>
          </a:p>
          <a:p>
            <a:endParaRPr lang="en-US" dirty="0"/>
          </a:p>
        </p:txBody>
      </p:sp>
    </p:spTree>
    <p:extLst>
      <p:ext uri="{BB962C8B-B14F-4D97-AF65-F5344CB8AC3E}">
        <p14:creationId xmlns:p14="http://schemas.microsoft.com/office/powerpoint/2010/main" val="10910159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Readings</a:t>
            </a:r>
          </a:p>
        </p:txBody>
      </p:sp>
      <p:sp>
        <p:nvSpPr>
          <p:cNvPr id="2" name="Content Placeholder 1"/>
          <p:cNvSpPr>
            <a:spLocks noGrp="1"/>
          </p:cNvSpPr>
          <p:nvPr>
            <p:ph type="body" idx="1"/>
          </p:nvPr>
        </p:nvSpPr>
        <p:spPr/>
        <p:txBody>
          <a:bodyPr/>
          <a:lstStyle/>
          <a:p>
            <a:r>
              <a:rPr lang="en-US" dirty="0">
                <a:hlinkClick r:id="rId2"/>
              </a:rPr>
              <a:t>Policy Paradox</a:t>
            </a:r>
            <a:endParaRPr lang="en-US" dirty="0"/>
          </a:p>
          <a:p>
            <a:r>
              <a:rPr lang="en-US" dirty="0">
                <a:hlinkClick r:id="rId3"/>
              </a:rPr>
              <a:t>Ethics and Data Science</a:t>
            </a:r>
            <a:endParaRPr lang="en-US" dirty="0"/>
          </a:p>
          <a:p>
            <a:r>
              <a:rPr lang="en-US" dirty="0">
                <a:hlinkClick r:id="rId4"/>
              </a:rPr>
              <a:t>Ethics and Policy in Data Science</a:t>
            </a:r>
            <a:r>
              <a:rPr lang="en-US" dirty="0"/>
              <a:t> (Class at Cornell)</a:t>
            </a:r>
          </a:p>
          <a:p>
            <a:r>
              <a:rPr lang="en-US" dirty="0">
                <a:hlinkClick r:id="rId5"/>
              </a:rPr>
              <a:t>First, Do No Harm</a:t>
            </a:r>
            <a:endParaRPr lang="en-US" dirty="0"/>
          </a:p>
          <a:p>
            <a:r>
              <a:rPr lang="en-US" dirty="0">
                <a:hlinkClick r:id="rId6"/>
              </a:rPr>
              <a:t>FATML</a:t>
            </a:r>
            <a:r>
              <a:rPr lang="en-US" dirty="0"/>
              <a:t> (workshops that have been happening for the past 4 years)</a:t>
            </a:r>
          </a:p>
        </p:txBody>
      </p:sp>
    </p:spTree>
    <p:extLst>
      <p:ext uri="{BB962C8B-B14F-4D97-AF65-F5344CB8AC3E}">
        <p14:creationId xmlns:p14="http://schemas.microsoft.com/office/powerpoint/2010/main" val="380972797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Resources</a:t>
            </a:r>
          </a:p>
        </p:txBody>
      </p:sp>
      <p:sp>
        <p:nvSpPr>
          <p:cNvPr id="4" name="Content Placeholder 3"/>
          <p:cNvSpPr>
            <a:spLocks noGrp="1"/>
          </p:cNvSpPr>
          <p:nvPr>
            <p:ph type="body" idx="1"/>
          </p:nvPr>
        </p:nvSpPr>
        <p:spPr/>
        <p:txBody>
          <a:bodyPr/>
          <a:lstStyle/>
          <a:p>
            <a:r>
              <a:rPr lang="en-US" dirty="0">
                <a:hlinkClick r:id="rId2"/>
              </a:rPr>
              <a:t>Data Science Project Scoping Guide</a:t>
            </a:r>
            <a:endParaRPr lang="en-US" dirty="0"/>
          </a:p>
          <a:p>
            <a:r>
              <a:rPr lang="en-US" dirty="0">
                <a:hlinkClick r:id="rId3"/>
              </a:rPr>
              <a:t>Data Maturity Framework</a:t>
            </a:r>
            <a:endParaRPr lang="en-US" dirty="0"/>
          </a:p>
          <a:p>
            <a:r>
              <a:rPr lang="en-US" dirty="0">
                <a:hlinkClick r:id="rId4"/>
              </a:rPr>
              <a:t>Hitchhikers Guide to DSSG: Data Science Tutorials</a:t>
            </a:r>
            <a:endParaRPr lang="en-US" dirty="0"/>
          </a:p>
          <a:p>
            <a:r>
              <a:rPr lang="en-US" dirty="0"/>
              <a:t>Data Science Tools</a:t>
            </a:r>
          </a:p>
          <a:p>
            <a:pPr lvl="1"/>
            <a:r>
              <a:rPr lang="en-US" dirty="0">
                <a:hlinkClick r:id="rId5"/>
              </a:rPr>
              <a:t>Triage</a:t>
            </a:r>
            <a:r>
              <a:rPr lang="en-US" dirty="0"/>
              <a:t>: data science pipeline (under development)</a:t>
            </a:r>
          </a:p>
          <a:p>
            <a:pPr lvl="1"/>
            <a:r>
              <a:rPr lang="en-US" dirty="0">
                <a:hlinkClick r:id="rId6"/>
              </a:rPr>
              <a:t>Aequitas</a:t>
            </a:r>
            <a:r>
              <a:rPr lang="en-US" dirty="0"/>
              <a:t>: Bias Audit Tool (under development)</a:t>
            </a:r>
          </a:p>
          <a:p>
            <a:pPr lvl="1"/>
            <a:r>
              <a:rPr lang="en-US" dirty="0"/>
              <a:t>Explainer: Explaining individual predictions from ML models (upcoming)</a:t>
            </a:r>
          </a:p>
          <a:p>
            <a:pPr lvl="1"/>
            <a:r>
              <a:rPr lang="en-US" dirty="0"/>
              <a:t>Code for other projects: </a:t>
            </a:r>
            <a:r>
              <a:rPr lang="en-US" dirty="0">
                <a:hlinkClick r:id="rId7"/>
              </a:rPr>
              <a:t>www.</a:t>
            </a:r>
            <a:r>
              <a:rPr lang="en-US" dirty="0">
                <a:latin typeface="Calibri" charset="0"/>
                <a:hlinkClick r:id="rId7"/>
              </a:rPr>
              <a:t>github.com/dssg</a:t>
            </a:r>
            <a:endParaRPr lang="en-US" dirty="0">
              <a:latin typeface="Calibri" charset="0"/>
            </a:endParaRP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57466599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g72001f471e_0_7"/>
          <p:cNvSpPr txBox="1">
            <a:spLocks noGrp="1"/>
          </p:cNvSpPr>
          <p:nvPr>
            <p:ph type="title"/>
          </p:nvPr>
        </p:nvSpPr>
        <p:spPr>
          <a:xfrm>
            <a:off x="415600" y="86563"/>
            <a:ext cx="113607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Clr>
                <a:srgbClr val="FFFFFF"/>
              </a:buClr>
              <a:buSzPts val="3700"/>
              <a:buNone/>
            </a:pPr>
            <a:r>
              <a:rPr lang="en-US"/>
              <a:t>Reminders</a:t>
            </a:r>
            <a:endParaRPr/>
          </a:p>
        </p:txBody>
      </p:sp>
      <p:sp>
        <p:nvSpPr>
          <p:cNvPr id="281" name="Google Shape;281;g72001f471e_0_7"/>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p>
            <a:pPr marL="457200" lvl="0" indent="-381000" algn="l" rtl="0">
              <a:lnSpc>
                <a:spcPct val="115000"/>
              </a:lnSpc>
              <a:spcBef>
                <a:spcPts val="0"/>
              </a:spcBef>
              <a:spcAft>
                <a:spcPts val="0"/>
              </a:spcAft>
              <a:buClr>
                <a:srgbClr val="434343"/>
              </a:buClr>
              <a:buSzPts val="2400"/>
              <a:buChar char="●"/>
            </a:pPr>
            <a:r>
              <a:rPr lang="en-US" dirty="0"/>
              <a:t>Assignment for Tuesday:</a:t>
            </a:r>
            <a:endParaRPr dirty="0"/>
          </a:p>
          <a:p>
            <a:pPr lvl="1" indent="-381000">
              <a:spcBef>
                <a:spcPts val="0"/>
              </a:spcBef>
              <a:buSzPts val="2400"/>
            </a:pPr>
            <a:r>
              <a:rPr lang="en-US" dirty="0"/>
              <a:t>On Canvas: </a:t>
            </a:r>
            <a:r>
              <a:rPr lang="en-US" dirty="0">
                <a:hlinkClick r:id="rId3"/>
              </a:rPr>
              <a:t>https://canvas.cmu.edu/courses/13277/assignments/244319</a:t>
            </a:r>
            <a:endParaRPr lang="en-US" dirty="0"/>
          </a:p>
          <a:p>
            <a:pPr marL="914400" lvl="1" indent="-381000" algn="l" rtl="0">
              <a:lnSpc>
                <a:spcPct val="115000"/>
              </a:lnSpc>
              <a:spcBef>
                <a:spcPts val="0"/>
              </a:spcBef>
              <a:spcAft>
                <a:spcPts val="0"/>
              </a:spcAft>
              <a:buClr>
                <a:srgbClr val="434343"/>
              </a:buClr>
              <a:buSzPts val="2400"/>
              <a:buChar char="○"/>
            </a:pPr>
            <a:r>
              <a:rPr lang="en-US" dirty="0"/>
              <a:t>Updates based on feedback</a:t>
            </a:r>
          </a:p>
          <a:p>
            <a:pPr marL="914400" lvl="1" indent="-381000" algn="l" rtl="0">
              <a:lnSpc>
                <a:spcPct val="115000"/>
              </a:lnSpc>
              <a:spcBef>
                <a:spcPts val="0"/>
              </a:spcBef>
              <a:spcAft>
                <a:spcPts val="0"/>
              </a:spcAft>
              <a:buClr>
                <a:srgbClr val="434343"/>
              </a:buClr>
              <a:buSzPts val="2400"/>
              <a:buChar char="○"/>
            </a:pPr>
            <a:r>
              <a:rPr lang="en-US" dirty="0"/>
              <a:t>Fairness metrics and simple bias audit</a:t>
            </a:r>
            <a:br>
              <a:rPr lang="en-US" dirty="0"/>
            </a:br>
            <a:endParaRPr dirty="0"/>
          </a:p>
          <a:p>
            <a:pPr marL="457200" lvl="0" indent="-381000" algn="l" rtl="0">
              <a:lnSpc>
                <a:spcPct val="115000"/>
              </a:lnSpc>
              <a:spcBef>
                <a:spcPts val="0"/>
              </a:spcBef>
              <a:spcAft>
                <a:spcPts val="0"/>
              </a:spcAft>
              <a:buSzPts val="2400"/>
              <a:buChar char="●"/>
            </a:pPr>
            <a:r>
              <a:rPr lang="en-US" dirty="0"/>
              <a:t>Readings for next week: Causality and Field Validation</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pPr marL="76200" indent="0" algn="ctr">
              <a:buNone/>
            </a:pPr>
            <a:r>
              <a:rPr lang="en-US" sz="3200" dirty="0">
                <a:solidFill>
                  <a:schemeClr val="tx1"/>
                </a:solidFill>
              </a:rPr>
              <a:t>Is the fairness tree “the answer”?</a:t>
            </a:r>
          </a:p>
          <a:p>
            <a:pPr marL="76200" indent="0">
              <a:buNone/>
            </a:pPr>
            <a:endParaRPr lang="en-US" sz="2800" dirty="0">
              <a:solidFill>
                <a:schemeClr val="tx1"/>
              </a:solidFill>
            </a:endParaRPr>
          </a:p>
        </p:txBody>
      </p:sp>
    </p:spTree>
    <p:extLst>
      <p:ext uri="{BB962C8B-B14F-4D97-AF65-F5344CB8AC3E}">
        <p14:creationId xmlns:p14="http://schemas.microsoft.com/office/powerpoint/2010/main" val="827111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D5CB3E-2BFC-CF4B-BC01-6E59BE146F2A}"/>
              </a:ext>
            </a:extLst>
          </p:cNvPr>
          <p:cNvSpPr>
            <a:spLocks noGrp="1"/>
          </p:cNvSpPr>
          <p:nvPr>
            <p:ph type="body" idx="1"/>
          </p:nvPr>
        </p:nvSpPr>
        <p:spPr/>
        <p:txBody>
          <a:bodyPr/>
          <a:lstStyle/>
          <a:p>
            <a:pPr marL="76200" indent="0" algn="ctr">
              <a:buNone/>
            </a:pPr>
            <a:r>
              <a:rPr lang="en-US" sz="3200" dirty="0">
                <a:solidFill>
                  <a:schemeClr val="tx1"/>
                </a:solidFill>
              </a:rPr>
              <a:t>Is the fairness tree “the answer”?</a:t>
            </a:r>
          </a:p>
          <a:p>
            <a:pPr marL="76200" indent="0">
              <a:buNone/>
            </a:pPr>
            <a:endParaRPr lang="en-US" sz="2800" dirty="0">
              <a:solidFill>
                <a:schemeClr val="tx1"/>
              </a:solidFill>
            </a:endParaRPr>
          </a:p>
          <a:p>
            <a:pPr marL="76200" indent="0">
              <a:buNone/>
            </a:pPr>
            <a:r>
              <a:rPr lang="en-US" sz="2800" dirty="0">
                <a:solidFill>
                  <a:schemeClr val="tx1"/>
                </a:solidFill>
              </a:rPr>
              <a:t>No… but it’s intended as a starting point to help guide a conversation between ML experts, policy makers, and those affected by the decisions.</a:t>
            </a:r>
          </a:p>
          <a:p>
            <a:pPr marL="76200" indent="0">
              <a:buNone/>
            </a:pPr>
            <a:endParaRPr lang="en-US" sz="2800" dirty="0">
              <a:solidFill>
                <a:schemeClr val="tx1"/>
              </a:solidFill>
            </a:endParaRPr>
          </a:p>
          <a:p>
            <a:pPr marL="76200" indent="0">
              <a:buNone/>
            </a:pPr>
            <a:r>
              <a:rPr lang="en-US" sz="2800" dirty="0">
                <a:solidFill>
                  <a:schemeClr val="tx1"/>
                </a:solidFill>
              </a:rPr>
              <a:t>Ultimately, the choice of fairness metric(s) is highly dependent on context and stakeholder values.</a:t>
            </a:r>
            <a:endParaRPr lang="en-US" sz="3200" dirty="0">
              <a:solidFill>
                <a:schemeClr val="tx1"/>
              </a:solidFill>
            </a:endParaRPr>
          </a:p>
        </p:txBody>
      </p:sp>
    </p:spTree>
    <p:extLst>
      <p:ext uri="{BB962C8B-B14F-4D97-AF65-F5344CB8AC3E}">
        <p14:creationId xmlns:p14="http://schemas.microsoft.com/office/powerpoint/2010/main" val="208167903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ayid class uchicag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5276</TotalTime>
  <Words>2325</Words>
  <Application>Microsoft Macintosh PowerPoint</Application>
  <PresentationFormat>Widescreen</PresentationFormat>
  <Paragraphs>405</Paragraphs>
  <Slides>78</Slides>
  <Notes>24</Notes>
  <HiddenSlides>3</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78</vt:i4>
      </vt:variant>
    </vt:vector>
  </HeadingPairs>
  <TitlesOfParts>
    <vt:vector size="84" baseType="lpstr">
      <vt:lpstr>Arial</vt:lpstr>
      <vt:lpstr>Calibri</vt:lpstr>
      <vt:lpstr>Century Gothic</vt:lpstr>
      <vt:lpstr>Lato</vt:lpstr>
      <vt:lpstr>Simple Light</vt:lpstr>
      <vt:lpstr>rayid class uchicago</vt:lpstr>
      <vt:lpstr>PowerPoint Presentation</vt:lpstr>
      <vt:lpstr>Data and AI Ethics Issues</vt:lpstr>
      <vt:lpstr>Data and AI Ethics Issues</vt:lpstr>
      <vt:lpstr>Many Bias Measures: How do we select what we care about?</vt:lpstr>
      <vt:lpstr>So… what does this mean?</vt:lpstr>
      <vt:lpstr>Some Motivating Case Studies</vt:lpstr>
      <vt:lpstr>Translating policy goals to fairness metrics</vt:lpstr>
      <vt:lpstr>PowerPoint Presentation</vt:lpstr>
      <vt:lpstr>PowerPoint Presentation</vt:lpstr>
      <vt:lpstr>Legal and Social Principles</vt:lpstr>
      <vt:lpstr>Legal and Social Principles</vt:lpstr>
      <vt:lpstr>Legal Perspectives and Challenges</vt:lpstr>
      <vt:lpstr>Legal Perspectives and Challenges</vt:lpstr>
      <vt:lpstr>Legal Perspectives and Challenges</vt:lpstr>
      <vt:lpstr>Legal Perspectives and Challenges</vt:lpstr>
      <vt:lpstr>Legal Perspectives and Challenges</vt:lpstr>
      <vt:lpstr>Legal Perspectives and Challenges</vt:lpstr>
      <vt:lpstr>Legal Perspectives and Challenges</vt:lpstr>
      <vt:lpstr>Legal Perspectives and Challenges</vt:lpstr>
      <vt:lpstr>Legal Perspectives and Challenges</vt:lpstr>
      <vt:lpstr>Legal Perspectives and Challenges</vt:lpstr>
      <vt:lpstr>Where does this leave us?</vt:lpstr>
      <vt:lpstr>Where does this leave us?</vt:lpstr>
      <vt:lpstr>Bias Audit flow</vt:lpstr>
      <vt:lpstr>PowerPoint Presentation</vt:lpstr>
      <vt:lpstr>Auditing COMPAS Disparities</vt:lpstr>
      <vt:lpstr>Auditing COMPAS Disparities</vt:lpstr>
      <vt:lpstr>Fairness Scorecards</vt:lpstr>
      <vt:lpstr>Child Welfare Case Study</vt:lpstr>
      <vt:lpstr>Child Welfare Case Study</vt:lpstr>
      <vt:lpstr>Child Welfare Case Study</vt:lpstr>
      <vt:lpstr>Where does this leave us?</vt:lpstr>
      <vt:lpstr>PowerPoint Presentation</vt:lpstr>
      <vt:lpstr>PowerPoint Presentation</vt:lpstr>
      <vt:lpstr>Case Study: Prioritizing Early Diabetes Screenings in a fair and equitable way</vt:lpstr>
      <vt:lpstr>PowerPoint Presentation</vt:lpstr>
      <vt:lpstr>Where does this leave us?</vt:lpstr>
      <vt:lpstr>Optimize for Fairness in Model Training</vt:lpstr>
      <vt:lpstr>Optimize for Fairness in Model Training</vt:lpstr>
      <vt:lpstr>Optimize for Fairness in Model Training</vt:lpstr>
      <vt:lpstr>Optimize for Fairness in Model Training</vt:lpstr>
      <vt:lpstr>Optimize for Fairness in Model Training</vt:lpstr>
      <vt:lpstr>Optimize for Fairness in Model Training</vt:lpstr>
      <vt:lpstr>Optimize for Fairness in Model Training</vt:lpstr>
      <vt:lpstr>Optimize for Fairness in Model Training</vt:lpstr>
      <vt:lpstr>Optimize for Fairness in Model Training: Advantages</vt:lpstr>
      <vt:lpstr>Optimize for Fairness in Model Training: Limitations</vt:lpstr>
      <vt:lpstr>Where does this leave us?</vt:lpstr>
      <vt:lpstr>Post-hoc Adjustments</vt:lpstr>
      <vt:lpstr>Post-hoc Adjustments</vt:lpstr>
      <vt:lpstr>Post-hoc Adjustments</vt:lpstr>
      <vt:lpstr>Post-hoc Adjustments</vt:lpstr>
      <vt:lpstr>Case Study: Post-hoc Adjustments and Policy Goals</vt:lpstr>
      <vt:lpstr>Case Study: Post-hoc Adjustments and Policy Goals</vt:lpstr>
      <vt:lpstr>PowerPoint Presentation</vt:lpstr>
      <vt:lpstr>PowerPoint Presentation</vt:lpstr>
      <vt:lpstr>PowerPoint Presentation</vt:lpstr>
      <vt:lpstr>PowerPoint Presentation</vt:lpstr>
      <vt:lpstr>Equality of Predictions vs Underlying Disparities</vt:lpstr>
      <vt:lpstr>Equality of Predictions vs Underlying Disparities</vt:lpstr>
      <vt:lpstr>Equality of Predictions vs Underlying Disparities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Concepts of Fairness in ML</vt:lpstr>
      <vt:lpstr>Practical Challenges with Individual Fairness</vt:lpstr>
      <vt:lpstr>Data and AI Ethics Issues</vt:lpstr>
      <vt:lpstr>What do we need</vt:lpstr>
      <vt:lpstr>Steps we’re taking</vt:lpstr>
      <vt:lpstr>Summary</vt:lpstr>
      <vt:lpstr>Readings</vt:lpstr>
      <vt:lpstr>Useful Resources</vt:lpstr>
      <vt:lpstr>Reminders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Kit Rodolfa</cp:lastModifiedBy>
  <cp:revision>64</cp:revision>
  <dcterms:created xsi:type="dcterms:W3CDTF">2020-01-14T19:43:43Z</dcterms:created>
  <dcterms:modified xsi:type="dcterms:W3CDTF">2020-04-16T20:50:30Z</dcterms:modified>
</cp:coreProperties>
</file>